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Lst>
  <p:notesMasterIdLst>
    <p:notesMasterId r:id="rId29"/>
  </p:notesMasterIdLst>
  <p:sldIdLst>
    <p:sldId id="282" r:id="rId3"/>
    <p:sldId id="360" r:id="rId4"/>
    <p:sldId id="340" r:id="rId5"/>
    <p:sldId id="331" r:id="rId6"/>
    <p:sldId id="332" r:id="rId7"/>
    <p:sldId id="345" r:id="rId8"/>
    <p:sldId id="344" r:id="rId9"/>
    <p:sldId id="350" r:id="rId10"/>
    <p:sldId id="346" r:id="rId11"/>
    <p:sldId id="356" r:id="rId12"/>
    <p:sldId id="357" r:id="rId13"/>
    <p:sldId id="358" r:id="rId14"/>
    <p:sldId id="359" r:id="rId15"/>
    <p:sldId id="311" r:id="rId16"/>
    <p:sldId id="312" r:id="rId17"/>
    <p:sldId id="318" r:id="rId18"/>
    <p:sldId id="341" r:id="rId19"/>
    <p:sldId id="317" r:id="rId20"/>
    <p:sldId id="342" r:id="rId21"/>
    <p:sldId id="354" r:id="rId22"/>
    <p:sldId id="334" r:id="rId23"/>
    <p:sldId id="343" r:id="rId24"/>
    <p:sldId id="361" r:id="rId25"/>
    <p:sldId id="363" r:id="rId26"/>
    <p:sldId id="362" r:id="rId27"/>
    <p:sldId id="278"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6"/>
    <p:restoredTop sz="76099"/>
  </p:normalViewPr>
  <p:slideViewPr>
    <p:cSldViewPr>
      <p:cViewPr>
        <p:scale>
          <a:sx n="114" d="100"/>
          <a:sy n="114" d="100"/>
        </p:scale>
        <p:origin x="872" y="-448"/>
      </p:cViewPr>
      <p:guideLst>
        <p:guide orient="horz" pos="2160"/>
        <p:guide pos="2880"/>
      </p:guideLst>
    </p:cSldViewPr>
  </p:slideViewPr>
  <p:outlineViewPr>
    <p:cViewPr>
      <p:scale>
        <a:sx n="33" d="100"/>
        <a:sy n="33" d="100"/>
      </p:scale>
      <p:origin x="0" y="-86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6/13/17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bip.earlham.ac.uk/"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bip.earlham.ac.uk/"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Beneath the shiny web- interface  is a complicated system of tables, that interact.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13882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workshop , w</a:t>
            </a:r>
            <a:r>
              <a:rPr lang="en-US" dirty="0" smtClean="0"/>
              <a:t>e are going to interact with these</a:t>
            </a:r>
            <a:r>
              <a:rPr lang="en-US" baseline="0" dirty="0" smtClean="0"/>
              <a:t> tables of the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15</a:t>
            </a:fld>
            <a:endParaRPr lang="en-US"/>
          </a:p>
        </p:txBody>
      </p:sp>
    </p:spTree>
    <p:extLst>
      <p:ext uri="{BB962C8B-B14F-4D97-AF65-F5344CB8AC3E}">
        <p14:creationId xmlns:p14="http://schemas.microsoft.com/office/powerpoint/2010/main" val="204952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Population submission, we will  interact programmatically ,and in the Trial submission, we will interact with the database using the schema.</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manual should also be printed. The data we work with is available on </a:t>
            </a:r>
            <a:r>
              <a:rPr lang="en-US" dirty="0" err="1" smtClean="0"/>
              <a:t>github</a:t>
            </a:r>
            <a:r>
              <a:rPr lang="en-US" dirty="0" smtClean="0"/>
              <a:t>. Clone the repo as shown on the screenshot.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17</a:t>
            </a:fld>
            <a:endParaRPr lang="en-US"/>
          </a:p>
        </p:txBody>
      </p:sp>
    </p:spTree>
    <p:extLst>
      <p:ext uri="{BB962C8B-B14F-4D97-AF65-F5344CB8AC3E}">
        <p14:creationId xmlns:p14="http://schemas.microsoft.com/office/powerpoint/2010/main" val="428804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workshop we will be using mock-datasets , with Line and cultivar names from a Diversity fixed foundation set established in 2009.</a:t>
            </a:r>
          </a:p>
          <a:p>
            <a:endParaRPr lang="en-US" baseline="0" dirty="0" smtClean="0"/>
          </a:p>
          <a:p>
            <a:r>
              <a:rPr lang="en-US" baseline="0" dirty="0" smtClean="0"/>
              <a:t>Imagine, you have retrieved some seeds from that set for an experiment.</a:t>
            </a:r>
          </a:p>
          <a:p>
            <a:r>
              <a:rPr lang="en-US" baseline="0" dirty="0" smtClean="0"/>
              <a:t>The mock data on the slide shows that the seed for the experiment has been bulked up at JIC in 2009.</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mock data has ben bulked in 2010 or at </a:t>
            </a:r>
            <a:r>
              <a:rPr lang="en-US" baseline="0" dirty="0" err="1" smtClean="0"/>
              <a:t>Rothamsted</a:t>
            </a:r>
            <a:r>
              <a:rPr lang="en-US" baseline="0" dirty="0" smtClean="0"/>
              <a:t> or Nottingham in other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account for the </a:t>
            </a:r>
            <a:r>
              <a:rPr lang="en-US" dirty="0" smtClean="0"/>
              <a:t>Genetic drift/</a:t>
            </a:r>
            <a:r>
              <a:rPr lang="en-US" baseline="0" dirty="0" smtClean="0"/>
              <a:t> selection/ cross-pollination/other problems could happen during bulking,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material may not be as “clean” as one thinks. Therefore, the accessions in the BIP are there to record this. Accessions are derived from the </a:t>
            </a:r>
            <a:r>
              <a:rPr lang="en-US" baseline="0" dirty="0" smtClean="0"/>
              <a:t>Institute </a:t>
            </a:r>
            <a:r>
              <a:rPr lang="en-US" baseline="0" dirty="0" smtClean="0"/>
              <a:t>where they have been bulked, the year they have been bulked, and the line name the seed originally came from.</a:t>
            </a:r>
          </a:p>
          <a:p>
            <a:endParaRPr lang="en-US" baseline="0"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the  experimental population data, we go to </a:t>
            </a:r>
            <a:r>
              <a:rPr lang="en-US" baseline="0" dirty="0" err="1" smtClean="0"/>
              <a:t>bip.earlham.ac.uk</a:t>
            </a:r>
            <a:r>
              <a:rPr lang="en-US" baseline="0" dirty="0" smtClean="0"/>
              <a:t>, login and select population submission- START!</a:t>
            </a:r>
          </a:p>
          <a:p>
            <a:r>
              <a:rPr lang="en-US" baseline="0" dirty="0" smtClean="0"/>
              <a:t>I will do it myself while you work on it.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19</a:t>
            </a:fld>
            <a:endParaRPr lang="en-US"/>
          </a:p>
        </p:txBody>
      </p:sp>
    </p:spTree>
    <p:extLst>
      <p:ext uri="{BB962C8B-B14F-4D97-AF65-F5344CB8AC3E}">
        <p14:creationId xmlns:p14="http://schemas.microsoft.com/office/powerpoint/2010/main" val="1629150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Each group of 2 has a trial data sheet each to work with</a:t>
            </a:r>
          </a:p>
          <a:p>
            <a:endParaRPr lang="en-US" dirty="0" smtClean="0"/>
          </a:p>
          <a:p>
            <a:endParaRPr lang="en-US" dirty="0" smtClean="0"/>
          </a:p>
          <a:p>
            <a:r>
              <a:rPr lang="en-US" dirty="0" smtClean="0"/>
              <a:t>Chose </a:t>
            </a:r>
            <a:r>
              <a:rPr lang="en-US" dirty="0" smtClean="0"/>
              <a:t>among you and your partner which sheet you would</a:t>
            </a:r>
            <a:r>
              <a:rPr lang="en-US" baseline="0" dirty="0" smtClean="0"/>
              <a:t> like to submit- they are marked by 3_</a:t>
            </a:r>
          </a:p>
          <a:p>
            <a:r>
              <a:rPr lang="en-US" baseline="0" dirty="0" smtClean="0"/>
              <a:t>-</a:t>
            </a:r>
          </a:p>
          <a:p>
            <a:r>
              <a:rPr lang="en-US" dirty="0" smtClean="0"/>
              <a:t>You see that this is raw data that is going to be submitted to the BIP. You can</a:t>
            </a:r>
            <a:r>
              <a:rPr lang="en-US" baseline="0" dirty="0" smtClean="0"/>
              <a:t> see the experimental design, </a:t>
            </a:r>
            <a:r>
              <a:rPr lang="en-US" baseline="0" dirty="0" err="1" smtClean="0"/>
              <a:t>sample_id</a:t>
            </a:r>
            <a:r>
              <a:rPr lang="en-US" baseline="0" dirty="0" smtClean="0"/>
              <a:t>, cultivar information, and the traits that have been measured. </a:t>
            </a:r>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21</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trial data, we go to </a:t>
            </a:r>
            <a:r>
              <a:rPr lang="en-US" baseline="0" dirty="0" err="1" smtClean="0"/>
              <a:t>bip.earlham.ac.uk</a:t>
            </a:r>
            <a:r>
              <a:rPr lang="en-US" baseline="0" dirty="0" smtClean="0"/>
              <a:t>, login and select trial submission- START!</a:t>
            </a:r>
          </a:p>
          <a:p>
            <a:r>
              <a:rPr lang="en-US" baseline="0" dirty="0" smtClean="0"/>
              <a:t>I will do it myself while you work on it.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22</a:t>
            </a:fld>
            <a:endParaRPr lang="en-US"/>
          </a:p>
        </p:txBody>
      </p:sp>
    </p:spTree>
    <p:extLst>
      <p:ext uri="{BB962C8B-B14F-4D97-AF65-F5344CB8AC3E}">
        <p14:creationId xmlns:p14="http://schemas.microsoft.com/office/powerpoint/2010/main" val="1565024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latin typeface="+mn-lt"/>
                <a:ea typeface="+mn-ea"/>
                <a:cs typeface="+mn-cs"/>
              </a:rPr>
              <a:t>Thank-you slide:</a:t>
            </a:r>
            <a:endParaRPr lang="en-GB" sz="1200" b="0" kern="1200" dirty="0" smtClean="0">
              <a:solidFill>
                <a:schemeClr val="tx1"/>
              </a:solidFill>
              <a:latin typeface="+mn-lt"/>
              <a:ea typeface="+mn-ea"/>
              <a:cs typeface="+mn-cs"/>
            </a:endParaRPr>
          </a:p>
          <a:p>
            <a:r>
              <a:rPr lang="en-GB" sz="1200" b="0" kern="1200" dirty="0" smtClean="0">
                <a:solidFill>
                  <a:schemeClr val="tx1"/>
                </a:solidFill>
                <a:latin typeface="+mn-lt"/>
                <a:ea typeface="+mn-ea"/>
                <a:cs typeface="+mn-cs"/>
              </a:rPr>
              <a:t>Thank the Collaborators- not Biologists</a:t>
            </a:r>
            <a:endParaRPr lang="en-GB" dirty="0"/>
          </a:p>
        </p:txBody>
      </p:sp>
      <p:sp>
        <p:nvSpPr>
          <p:cNvPr id="4" name="Slide Number Placeholder 3"/>
          <p:cNvSpPr>
            <a:spLocks noGrp="1"/>
          </p:cNvSpPr>
          <p:nvPr>
            <p:ph type="sldNum" sz="quarter" idx="10"/>
          </p:nvPr>
        </p:nvSpPr>
        <p:spPr/>
        <p:txBody>
          <a:bodyPr/>
          <a:lstStyle/>
          <a:p>
            <a:fld id="{25F5D113-72A1-994D-B024-080B75A2E746}"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704326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Reminder about own data. How many data sets?</a:t>
            </a:r>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201627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baseline="0" dirty="0" smtClean="0"/>
          </a:p>
          <a:p>
            <a:r>
              <a:rPr lang="en-US" baseline="0" dirty="0" smtClean="0"/>
              <a:t>One can now obtain DOIs for datasets submitted to easily BIP to cite them in publications.</a:t>
            </a:r>
          </a:p>
          <a:p>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are working with the </a:t>
            </a:r>
            <a:r>
              <a:rPr lang="en-US" baseline="0" dirty="0" err="1" smtClean="0"/>
              <a:t>CyVerse</a:t>
            </a:r>
            <a:r>
              <a:rPr lang="en-US" baseline="0" dirty="0" smtClean="0"/>
              <a:t> team to integrate their analytics tools with the BIP.</a:t>
            </a:r>
          </a:p>
          <a:p>
            <a:r>
              <a:rPr lang="en-US" baseline="0" dirty="0" smtClean="0"/>
              <a:t>The first step is </a:t>
            </a:r>
            <a:r>
              <a:rPr lang="en-US" baseline="0" dirty="0" err="1" smtClean="0"/>
              <a:t>realised</a:t>
            </a:r>
            <a:r>
              <a:rPr lang="en-US" baseline="0" dirty="0" smtClean="0"/>
              <a:t>: using Retrieve brassica Phenotypes, one can download data from BIP into </a:t>
            </a:r>
            <a:r>
              <a:rPr lang="en-US" baseline="0" dirty="0" err="1" smtClean="0"/>
              <a:t>CyVerse</a:t>
            </a:r>
            <a:r>
              <a:rPr lang="en-US" baseline="0" dirty="0" smtClean="0"/>
              <a:t> for subsequent analysis.</a:t>
            </a:r>
          </a:p>
          <a:p>
            <a:endParaRPr lang="en-US" baseline="0" dirty="0" smtClean="0"/>
          </a:p>
          <a:p>
            <a:r>
              <a:rPr lang="en-US" baseline="0" dirty="0" smtClean="0"/>
              <a:t>In Beta version, we have a local Association analysis tool, called GWASSER, developed by Ben Ward, there will be more about this particular tool later.</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4706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96253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532699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app “Retrieve-Brassica-Phenotypes” imports </a:t>
            </a:r>
            <a:r>
              <a:rPr lang="en-US" sz="1200" b="0" i="0" kern="1200" dirty="0" err="1" smtClean="0">
                <a:solidFill>
                  <a:schemeClr val="tx1"/>
                </a:solidFill>
                <a:effectLst/>
                <a:latin typeface="+mn-lt"/>
                <a:ea typeface="+mn-ea"/>
                <a:cs typeface="+mn-cs"/>
              </a:rPr>
              <a:t>standardised</a:t>
            </a:r>
            <a:r>
              <a:rPr lang="en-US" sz="1200" b="0" i="0" kern="1200" dirty="0" smtClean="0">
                <a:solidFill>
                  <a:schemeClr val="tx1"/>
                </a:solidFill>
                <a:effectLst/>
                <a:latin typeface="+mn-lt"/>
                <a:ea typeface="+mn-ea"/>
                <a:cs typeface="+mn-cs"/>
              </a:rPr>
              <a:t> Brassica trait data from the </a:t>
            </a:r>
            <a:r>
              <a:rPr lang="en-US" sz="1200" b="0" i="0" u="none" strike="noStrike" kern="1200" dirty="0" smtClean="0">
                <a:solidFill>
                  <a:schemeClr val="tx1"/>
                </a:solidFill>
                <a:effectLst/>
                <a:latin typeface="+mn-lt"/>
                <a:ea typeface="+mn-ea"/>
                <a:cs typeface="+mn-cs"/>
                <a:hlinkClick r:id="rId3"/>
              </a:rPr>
              <a:t>Brassica Information Portal</a:t>
            </a:r>
            <a:r>
              <a:rPr lang="en-US" sz="1200" b="0" i="0" kern="1200" dirty="0" smtClean="0">
                <a:solidFill>
                  <a:schemeClr val="tx1"/>
                </a:solidFill>
                <a:effectLst/>
                <a:latin typeface="+mn-lt"/>
                <a:ea typeface="+mn-ea"/>
                <a:cs typeface="+mn-cs"/>
              </a:rPr>
              <a:t> (BIP) into </a:t>
            </a:r>
            <a:r>
              <a:rPr lang="en-US" sz="1200" b="0" i="0" kern="1200" dirty="0" err="1" smtClean="0">
                <a:solidFill>
                  <a:schemeClr val="tx1"/>
                </a:solidFill>
                <a:effectLst/>
                <a:latin typeface="+mn-lt"/>
                <a:ea typeface="+mn-ea"/>
                <a:cs typeface="+mn-cs"/>
              </a:rPr>
              <a:t>CyVerse</a:t>
            </a:r>
            <a:r>
              <a:rPr lang="en-US" sz="1200" b="0" i="0" kern="1200" dirty="0" smtClean="0">
                <a:solidFill>
                  <a:schemeClr val="tx1"/>
                </a:solidFill>
                <a:effectLst/>
                <a:latin typeface="+mn-lt"/>
                <a:ea typeface="+mn-ea"/>
                <a:cs typeface="+mn-cs"/>
              </a:rPr>
              <a:t>, so that the user can subsequently integrate this data into genotype-phenotype association analysis </a:t>
            </a:r>
            <a:r>
              <a:rPr lang="en-US" sz="1200" b="0" i="0" kern="1200" dirty="0" err="1" smtClean="0">
                <a:solidFill>
                  <a:schemeClr val="tx1"/>
                </a:solidFill>
                <a:effectLst/>
                <a:latin typeface="+mn-lt"/>
                <a:ea typeface="+mn-ea"/>
                <a:cs typeface="+mn-cs"/>
              </a:rPr>
              <a:t>worflows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CyVerse</a:t>
            </a:r>
            <a:r>
              <a:rPr lang="en-US" sz="1200" b="0" i="0" kern="1200" baseline="0" dirty="0" smtClean="0">
                <a:solidFill>
                  <a:schemeClr val="tx1"/>
                </a:solidFill>
                <a:effectLst/>
                <a:latin typeface="+mn-lt"/>
                <a:ea typeface="+mn-ea"/>
                <a:cs typeface="+mn-cs"/>
              </a:rPr>
              <a:t> has a documented variant calling workflow: https://</a:t>
            </a:r>
            <a:r>
              <a:rPr lang="en-US" sz="1200" b="0" i="0" kern="1200" baseline="0" dirty="0" err="1" smtClean="0">
                <a:solidFill>
                  <a:schemeClr val="tx1"/>
                </a:solidFill>
                <a:effectLst/>
                <a:latin typeface="+mn-lt"/>
                <a:ea typeface="+mn-ea"/>
                <a:cs typeface="+mn-cs"/>
              </a:rPr>
              <a:t>pods.iplantcollaborative.org</a:t>
            </a:r>
            <a:r>
              <a:rPr lang="en-US" sz="1200" b="0" i="0" kern="1200" baseline="0" dirty="0" smtClean="0">
                <a:solidFill>
                  <a:schemeClr val="tx1"/>
                </a:solidFill>
                <a:effectLst/>
                <a:latin typeface="+mn-lt"/>
                <a:ea typeface="+mn-ea"/>
                <a:cs typeface="+mn-cs"/>
              </a:rPr>
              <a:t>/wiki/display/~</a:t>
            </a:r>
            <a:r>
              <a:rPr lang="en-US" sz="1200" b="0" i="0" kern="1200" baseline="0" dirty="0" err="1" smtClean="0">
                <a:solidFill>
                  <a:schemeClr val="tx1"/>
                </a:solidFill>
                <a:effectLst/>
                <a:latin typeface="+mn-lt"/>
                <a:ea typeface="+mn-ea"/>
                <a:cs typeface="+mn-cs"/>
              </a:rPr>
              <a:t>luj</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Variant+Calling+Workflow</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dirty="0" err="1" smtClean="0"/>
              <a:t>CyVerse</a:t>
            </a:r>
            <a:r>
              <a:rPr lang="en-US" dirty="0" smtClean="0"/>
              <a:t> has some tools that help in the Association</a:t>
            </a:r>
            <a:r>
              <a:rPr lang="en-US" baseline="0" dirty="0" smtClean="0"/>
              <a:t> analysis workflow, but this is not yet properly documented, some tools are available in the discovery environment: </a:t>
            </a:r>
            <a:r>
              <a:rPr lang="en-US" dirty="0" smtClean="0"/>
              <a:t>https://</a:t>
            </a:r>
            <a:r>
              <a:rPr lang="en-US" dirty="0" err="1" smtClean="0"/>
              <a:t>pods.iplantcollaborative.org</a:t>
            </a:r>
            <a:r>
              <a:rPr lang="en-US" dirty="0" smtClean="0"/>
              <a:t>/wiki/display/Events/GWAS+-+MLM.</a:t>
            </a:r>
          </a:p>
          <a:p>
            <a:endParaRPr lang="en-US" dirty="0" smtClean="0"/>
          </a:p>
          <a:p>
            <a:r>
              <a:rPr lang="en-US" dirty="0" smtClean="0"/>
              <a:t>So</a:t>
            </a:r>
            <a:r>
              <a:rPr lang="en-US" baseline="0" dirty="0" smtClean="0"/>
              <a:t> this is still under construction, but you can try things out in the discovery environment, it is certainly helpful, as you get all the computing power for </a:t>
            </a:r>
            <a:r>
              <a:rPr lang="en-US" baseline="0" dirty="0" err="1" smtClean="0"/>
              <a:t>freeeee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31031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app “Retrieve-Brassica-Phenotypes” imports </a:t>
            </a:r>
            <a:r>
              <a:rPr lang="en-US" sz="1200" b="0" i="0" kern="1200" dirty="0" err="1" smtClean="0">
                <a:solidFill>
                  <a:schemeClr val="tx1"/>
                </a:solidFill>
                <a:effectLst/>
                <a:latin typeface="+mn-lt"/>
                <a:ea typeface="+mn-ea"/>
                <a:cs typeface="+mn-cs"/>
              </a:rPr>
              <a:t>standardised</a:t>
            </a:r>
            <a:r>
              <a:rPr lang="en-US" sz="1200" b="0" i="0" kern="1200" dirty="0" smtClean="0">
                <a:solidFill>
                  <a:schemeClr val="tx1"/>
                </a:solidFill>
                <a:effectLst/>
                <a:latin typeface="+mn-lt"/>
                <a:ea typeface="+mn-ea"/>
                <a:cs typeface="+mn-cs"/>
              </a:rPr>
              <a:t> Brassica trait data from the </a:t>
            </a:r>
            <a:r>
              <a:rPr lang="en-US" sz="1200" b="0" i="0" u="none" strike="noStrike" kern="1200" dirty="0" smtClean="0">
                <a:solidFill>
                  <a:schemeClr val="tx1"/>
                </a:solidFill>
                <a:effectLst/>
                <a:latin typeface="+mn-lt"/>
                <a:ea typeface="+mn-ea"/>
                <a:cs typeface="+mn-cs"/>
                <a:hlinkClick r:id="rId3"/>
              </a:rPr>
              <a:t>Brassica Information Portal</a:t>
            </a:r>
            <a:r>
              <a:rPr lang="en-US" sz="1200" b="0" i="0" kern="1200" dirty="0" smtClean="0">
                <a:solidFill>
                  <a:schemeClr val="tx1"/>
                </a:solidFill>
                <a:effectLst/>
                <a:latin typeface="+mn-lt"/>
                <a:ea typeface="+mn-ea"/>
                <a:cs typeface="+mn-cs"/>
              </a:rPr>
              <a:t> (BIP) into </a:t>
            </a:r>
            <a:r>
              <a:rPr lang="en-US" sz="1200" b="0" i="0" kern="1200" dirty="0" err="1" smtClean="0">
                <a:solidFill>
                  <a:schemeClr val="tx1"/>
                </a:solidFill>
                <a:effectLst/>
                <a:latin typeface="+mn-lt"/>
                <a:ea typeface="+mn-ea"/>
                <a:cs typeface="+mn-cs"/>
              </a:rPr>
              <a:t>CyVerse</a:t>
            </a:r>
            <a:r>
              <a:rPr lang="en-US" sz="1200" b="0" i="0" kern="1200" dirty="0" smtClean="0">
                <a:solidFill>
                  <a:schemeClr val="tx1"/>
                </a:solidFill>
                <a:effectLst/>
                <a:latin typeface="+mn-lt"/>
                <a:ea typeface="+mn-ea"/>
                <a:cs typeface="+mn-cs"/>
              </a:rPr>
              <a:t>, so that the user can subsequently integrate this data into genotype-phenotype association analysis </a:t>
            </a:r>
            <a:r>
              <a:rPr lang="en-US" sz="1200" b="0" i="0" kern="1200" dirty="0" err="1" smtClean="0">
                <a:solidFill>
                  <a:schemeClr val="tx1"/>
                </a:solidFill>
                <a:effectLst/>
                <a:latin typeface="+mn-lt"/>
                <a:ea typeface="+mn-ea"/>
                <a:cs typeface="+mn-cs"/>
              </a:rPr>
              <a:t>worflows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CyVerse</a:t>
            </a:r>
            <a:r>
              <a:rPr lang="en-US" sz="1200" b="0" i="0" kern="1200" baseline="0" dirty="0" smtClean="0">
                <a:solidFill>
                  <a:schemeClr val="tx1"/>
                </a:solidFill>
                <a:effectLst/>
                <a:latin typeface="+mn-lt"/>
                <a:ea typeface="+mn-ea"/>
                <a:cs typeface="+mn-cs"/>
              </a:rPr>
              <a:t> has a documented variant calling workflow: https://</a:t>
            </a:r>
            <a:r>
              <a:rPr lang="en-US" sz="1200" b="0" i="0" kern="1200" baseline="0" dirty="0" err="1" smtClean="0">
                <a:solidFill>
                  <a:schemeClr val="tx1"/>
                </a:solidFill>
                <a:effectLst/>
                <a:latin typeface="+mn-lt"/>
                <a:ea typeface="+mn-ea"/>
                <a:cs typeface="+mn-cs"/>
              </a:rPr>
              <a:t>pods.iplantcollaborative.org</a:t>
            </a:r>
            <a:r>
              <a:rPr lang="en-US" sz="1200" b="0" i="0" kern="1200" baseline="0" dirty="0" smtClean="0">
                <a:solidFill>
                  <a:schemeClr val="tx1"/>
                </a:solidFill>
                <a:effectLst/>
                <a:latin typeface="+mn-lt"/>
                <a:ea typeface="+mn-ea"/>
                <a:cs typeface="+mn-cs"/>
              </a:rPr>
              <a:t>/wiki/display/~</a:t>
            </a:r>
            <a:r>
              <a:rPr lang="en-US" sz="1200" b="0" i="0" kern="1200" baseline="0" dirty="0" err="1" smtClean="0">
                <a:solidFill>
                  <a:schemeClr val="tx1"/>
                </a:solidFill>
                <a:effectLst/>
                <a:latin typeface="+mn-lt"/>
                <a:ea typeface="+mn-ea"/>
                <a:cs typeface="+mn-cs"/>
              </a:rPr>
              <a:t>luj</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Variant+Calling+Workflow</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dirty="0" err="1" smtClean="0"/>
              <a:t>CyVerse</a:t>
            </a:r>
            <a:r>
              <a:rPr lang="en-US" dirty="0" smtClean="0"/>
              <a:t> has some tools that help in the Association</a:t>
            </a:r>
            <a:r>
              <a:rPr lang="en-US" baseline="0" dirty="0" smtClean="0"/>
              <a:t> analysis workflow, but this is not yet properly documented, some tools are available in the discovery environment: </a:t>
            </a:r>
            <a:r>
              <a:rPr lang="en-US" dirty="0" smtClean="0"/>
              <a:t>https://</a:t>
            </a:r>
            <a:r>
              <a:rPr lang="en-US" dirty="0" err="1" smtClean="0"/>
              <a:t>pods.iplantcollaborative.org</a:t>
            </a:r>
            <a:r>
              <a:rPr lang="en-US" dirty="0" smtClean="0"/>
              <a:t>/wiki/display/Events/GWAS+-+MLM.</a:t>
            </a:r>
          </a:p>
          <a:p>
            <a:endParaRPr lang="en-US" dirty="0" smtClean="0"/>
          </a:p>
          <a:p>
            <a:r>
              <a:rPr lang="en-US" dirty="0" smtClean="0"/>
              <a:t>So</a:t>
            </a:r>
            <a:r>
              <a:rPr lang="en-US" baseline="0" dirty="0" smtClean="0"/>
              <a:t> this is still under construction, but you can try things out in the discovery environment, it is certainly helpful, as you get all the computing power for </a:t>
            </a:r>
            <a:r>
              <a:rPr lang="en-US" baseline="0" dirty="0" err="1" smtClean="0"/>
              <a:t>freeeee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8</a:t>
            </a:fld>
            <a:endParaRPr lang="en-US"/>
          </a:p>
        </p:txBody>
      </p:sp>
    </p:spTree>
    <p:extLst>
      <p:ext uri="{BB962C8B-B14F-4D97-AF65-F5344CB8AC3E}">
        <p14:creationId xmlns:p14="http://schemas.microsoft.com/office/powerpoint/2010/main" val="1764966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9</a:t>
            </a:fld>
            <a:endParaRPr lang="en-US"/>
          </a:p>
        </p:txBody>
      </p:sp>
    </p:spTree>
    <p:extLst>
      <p:ext uri="{BB962C8B-B14F-4D97-AF65-F5344CB8AC3E}">
        <p14:creationId xmlns:p14="http://schemas.microsoft.com/office/powerpoint/2010/main" val="1836098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4.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44208" y="5461555"/>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5536" y="6323456"/>
            <a:ext cx="1800200" cy="196303"/>
          </a:xfrm>
          <a:prstGeom prst="rect">
            <a:avLst/>
          </a:prstGeom>
        </p:spPr>
      </p:pic>
      <p:sp>
        <p:nvSpPr>
          <p:cNvPr id="8" name="TextBox 7"/>
          <p:cNvSpPr txBox="1"/>
          <p:nvPr userDrawn="1"/>
        </p:nvSpPr>
        <p:spPr>
          <a:xfrm>
            <a:off x="2411760" y="6245557"/>
            <a:ext cx="1800200" cy="307777"/>
          </a:xfrm>
          <a:prstGeom prst="rect">
            <a:avLst/>
          </a:prstGeom>
          <a:noFill/>
        </p:spPr>
        <p:txBody>
          <a:bodyPr wrap="square" rtlCol="0">
            <a:spAutoFit/>
          </a:bodyPr>
          <a:lstStyle/>
          <a:p>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9" name="TextBox 8"/>
          <p:cNvSpPr txBox="1"/>
          <p:nvPr userDrawn="1"/>
        </p:nvSpPr>
        <p:spPr>
          <a:xfrm>
            <a:off x="3959932" y="6214779"/>
            <a:ext cx="1656184" cy="369332"/>
          </a:xfrm>
          <a:prstGeom prst="rect">
            <a:avLst/>
          </a:prstGeom>
          <a:noFill/>
        </p:spPr>
        <p:txBody>
          <a:bodyPr wrap="square" rtlCol="0">
            <a:spAutoFit/>
          </a:bodyPr>
          <a:lstStyle/>
          <a:p>
            <a:r>
              <a:rPr lang="en-GB" dirty="0" smtClean="0">
                <a:solidFill>
                  <a:prstClr val="black"/>
                </a:solidFill>
              </a:rPr>
              <a:t>@</a:t>
            </a:r>
            <a:r>
              <a:rPr lang="en-GB" dirty="0" err="1" smtClean="0">
                <a:solidFill>
                  <a:prstClr val="black"/>
                </a:solidFill>
              </a:rPr>
              <a:t>BrassicaP</a:t>
            </a:r>
            <a:endParaRPr lang="en-GB" dirty="0">
              <a:solidFill>
                <a:prstClr val="black"/>
              </a:solidFill>
            </a:endParaRPr>
          </a:p>
        </p:txBody>
      </p:sp>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
        <p:nvSpPr>
          <p:cNvPr id="8" name="TextBox 7"/>
          <p:cNvSpPr txBox="1"/>
          <p:nvPr userDrawn="1"/>
        </p:nvSpPr>
        <p:spPr>
          <a:xfrm>
            <a:off x="2615109" y="6089165"/>
            <a:ext cx="1800200" cy="307777"/>
          </a:xfrm>
          <a:prstGeom prst="rect">
            <a:avLst/>
          </a:prstGeom>
          <a:noFill/>
        </p:spPr>
        <p:txBody>
          <a:bodyPr wrap="square" rtlCol="0">
            <a:spAutoFit/>
          </a:bodyPr>
          <a:lstStyle/>
          <a:p>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9" name="TextBox 8"/>
          <p:cNvSpPr txBox="1"/>
          <p:nvPr userDrawn="1"/>
        </p:nvSpPr>
        <p:spPr>
          <a:xfrm>
            <a:off x="4566109" y="6052276"/>
            <a:ext cx="1656184" cy="369332"/>
          </a:xfrm>
          <a:prstGeom prst="rect">
            <a:avLst/>
          </a:prstGeom>
          <a:noFill/>
        </p:spPr>
        <p:txBody>
          <a:bodyPr wrap="square" rtlCol="0">
            <a:spAutoFit/>
          </a:bodyPr>
          <a:lstStyle/>
          <a:p>
            <a:r>
              <a:rPr lang="en-GB" dirty="0" smtClean="0">
                <a:solidFill>
                  <a:prstClr val="black"/>
                </a:solidFill>
              </a:rPr>
              <a:t>@</a:t>
            </a:r>
            <a:r>
              <a:rPr lang="en-GB" dirty="0" err="1" smtClean="0">
                <a:solidFill>
                  <a:prstClr val="black"/>
                </a:solidFill>
              </a:rPr>
              <a:t>BrassicaP</a:t>
            </a:r>
            <a:endParaRPr lang="en-GB" dirty="0">
              <a:solidFill>
                <a:prstClr val="black"/>
              </a:solidFill>
            </a:endParaRPr>
          </a:p>
        </p:txBody>
      </p:sp>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
        <p:nvSpPr>
          <p:cNvPr id="8" name="TextBox 7"/>
          <p:cNvSpPr txBox="1"/>
          <p:nvPr userDrawn="1"/>
        </p:nvSpPr>
        <p:spPr>
          <a:xfrm>
            <a:off x="2630733" y="6221914"/>
            <a:ext cx="1800200" cy="307777"/>
          </a:xfrm>
          <a:prstGeom prst="rect">
            <a:avLst/>
          </a:prstGeom>
          <a:noFill/>
          <a:ln>
            <a:noFill/>
          </a:ln>
        </p:spPr>
        <p:txBody>
          <a:bodyPr wrap="square" rtlCol="0">
            <a:spAutoFit/>
          </a:bodyPr>
          <a:lstStyle/>
          <a:p>
            <a:r>
              <a:rPr lang="en-GB" sz="1400" b="1" dirty="0" err="1" smtClean="0">
                <a:solidFill>
                  <a:prstClr val="black"/>
                </a:solidFill>
                <a:latin typeface="Roboto" pitchFamily="2" charset="0"/>
                <a:ea typeface="Roboto" pitchFamily="2" charset="0"/>
              </a:rPr>
              <a:t>bip.earlham.ac.uk</a:t>
            </a:r>
            <a:endParaRPr lang="en-GB" sz="1400" b="1" dirty="0">
              <a:solidFill>
                <a:prstClr val="black"/>
              </a:solidFill>
              <a:latin typeface="Roboto" pitchFamily="2" charset="0"/>
              <a:ea typeface="Roboto" pitchFamily="2" charset="0"/>
            </a:endParaRPr>
          </a:p>
        </p:txBody>
      </p:sp>
      <p:sp>
        <p:nvSpPr>
          <p:cNvPr id="9" name="TextBox 8"/>
          <p:cNvSpPr txBox="1"/>
          <p:nvPr userDrawn="1"/>
        </p:nvSpPr>
        <p:spPr>
          <a:xfrm>
            <a:off x="4581733" y="6185025"/>
            <a:ext cx="1656184" cy="369332"/>
          </a:xfrm>
          <a:prstGeom prst="rect">
            <a:avLst/>
          </a:prstGeom>
          <a:noFill/>
          <a:ln>
            <a:noFill/>
          </a:ln>
        </p:spPr>
        <p:txBody>
          <a:bodyPr wrap="square" rtlCol="0">
            <a:spAutoFit/>
          </a:bodyPr>
          <a:lstStyle/>
          <a:p>
            <a:r>
              <a:rPr lang="en-GB" dirty="0" smtClean="0">
                <a:solidFill>
                  <a:prstClr val="black"/>
                </a:solidFill>
              </a:rPr>
              <a:t>@</a:t>
            </a:r>
            <a:r>
              <a:rPr lang="en-GB" dirty="0" err="1" smtClean="0">
                <a:solidFill>
                  <a:prstClr val="black"/>
                </a:solidFill>
              </a:rPr>
              <a:t>BrassicaP</a:t>
            </a:r>
            <a:endParaRPr lang="en-GB" dirty="0">
              <a:solidFill>
                <a:prstClr val="black"/>
              </a:solidFill>
            </a:endParaRPr>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Tree>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2"/>
          </a:xfrm>
          <a:prstGeom prst="rect">
            <a:avLst/>
          </a:prstGeom>
        </p:spPr>
      </p:pic>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Tree>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pic>
        <p:nvPicPr>
          <p:cNvPr id="10" name="Picture 9"/>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6660232" y="6260738"/>
            <a:ext cx="1911587" cy="360922"/>
          </a:xfrm>
          <a:prstGeom prst="rect">
            <a:avLst/>
          </a:prstGeom>
        </p:spPr>
      </p:pic>
      <p:pic>
        <p:nvPicPr>
          <p:cNvPr id="7" name="Picture 6"/>
          <p:cNvPicPr>
            <a:picLocks noChangeAspect="1"/>
          </p:cNvPicPr>
          <p:nvPr userDrawn="1"/>
        </p:nvPicPr>
        <p:blipFill>
          <a:blip r:embed="rId3">
            <a:alphaModFix amt="35000"/>
            <a:extLst>
              <a:ext uri="{28A0092B-C50C-407E-A947-70E740481C1C}">
                <a14:useLocalDpi xmlns:a14="http://schemas.microsoft.com/office/drawing/2010/main"/>
              </a:ext>
            </a:extLst>
          </a:blip>
          <a:stretch>
            <a:fillRect/>
          </a:stretch>
        </p:blipFill>
        <p:spPr>
          <a:xfrm>
            <a:off x="4427985" y="6260738"/>
            <a:ext cx="1512168" cy="412689"/>
          </a:xfrm>
          <a:prstGeom prst="rect">
            <a:avLst/>
          </a:prstGeom>
        </p:spPr>
      </p:pic>
      <p:sp>
        <p:nvSpPr>
          <p:cNvPr id="11" name="TextBox 10"/>
          <p:cNvSpPr txBox="1"/>
          <p:nvPr userDrawn="1"/>
        </p:nvSpPr>
        <p:spPr>
          <a:xfrm>
            <a:off x="388752" y="6264275"/>
            <a:ext cx="1800200" cy="307777"/>
          </a:xfrm>
          <a:prstGeom prst="rect">
            <a:avLst/>
          </a:prstGeom>
          <a:noFill/>
        </p:spPr>
        <p:txBody>
          <a:bodyPr wrap="square" rtlCol="0">
            <a:spAutoFit/>
          </a:bodyPr>
          <a:lstStyle/>
          <a:p>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12" name="TextBox 11"/>
          <p:cNvSpPr txBox="1"/>
          <p:nvPr userDrawn="1"/>
        </p:nvSpPr>
        <p:spPr>
          <a:xfrm>
            <a:off x="1907704" y="6215476"/>
            <a:ext cx="1656184" cy="369332"/>
          </a:xfrm>
          <a:prstGeom prst="rect">
            <a:avLst/>
          </a:prstGeom>
          <a:noFill/>
        </p:spPr>
        <p:txBody>
          <a:bodyPr wrap="square" rtlCol="0">
            <a:spAutoFit/>
          </a:bodyPr>
          <a:lstStyle/>
          <a:p>
            <a:r>
              <a:rPr lang="en-GB" dirty="0" smtClean="0">
                <a:solidFill>
                  <a:prstClr val="black"/>
                </a:solidFill>
              </a:rPr>
              <a:t>@</a:t>
            </a:r>
            <a:r>
              <a:rPr lang="en-GB" dirty="0" err="1" smtClean="0">
                <a:solidFill>
                  <a:prstClr val="black"/>
                </a:solidFill>
              </a:rPr>
              <a:t>BrassicaP</a:t>
            </a:r>
            <a:endParaRPr lang="en-GB" dirty="0">
              <a:solidFill>
                <a:prstClr val="black"/>
              </a:solidFill>
            </a:endParaRPr>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pic>
        <p:nvPicPr>
          <p:cNvPr id="8" name="Picture 7"/>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6660232" y="6260738"/>
            <a:ext cx="1911587" cy="360922"/>
          </a:xfrm>
          <a:prstGeom prst="rect">
            <a:avLst/>
          </a:prstGeom>
        </p:spPr>
      </p:pic>
      <p:pic>
        <p:nvPicPr>
          <p:cNvPr id="9" name="Picture 8"/>
          <p:cNvPicPr>
            <a:picLocks noChangeAspect="1"/>
          </p:cNvPicPr>
          <p:nvPr userDrawn="1"/>
        </p:nvPicPr>
        <p:blipFill>
          <a:blip r:embed="rId3">
            <a:alphaModFix amt="35000"/>
            <a:extLst>
              <a:ext uri="{28A0092B-C50C-407E-A947-70E740481C1C}">
                <a14:useLocalDpi xmlns:a14="http://schemas.microsoft.com/office/drawing/2010/main"/>
              </a:ext>
            </a:extLst>
          </a:blip>
          <a:stretch>
            <a:fillRect/>
          </a:stretch>
        </p:blipFill>
        <p:spPr>
          <a:xfrm>
            <a:off x="4427985" y="6260738"/>
            <a:ext cx="1512168" cy="412689"/>
          </a:xfrm>
          <a:prstGeom prst="rect">
            <a:avLst/>
          </a:prstGeom>
        </p:spPr>
      </p:pic>
      <p:sp>
        <p:nvSpPr>
          <p:cNvPr id="11" name="TextBox 10"/>
          <p:cNvSpPr txBox="1"/>
          <p:nvPr userDrawn="1"/>
        </p:nvSpPr>
        <p:spPr>
          <a:xfrm>
            <a:off x="388752" y="6264275"/>
            <a:ext cx="1800200" cy="307777"/>
          </a:xfrm>
          <a:prstGeom prst="rect">
            <a:avLst/>
          </a:prstGeom>
          <a:noFill/>
        </p:spPr>
        <p:txBody>
          <a:bodyPr wrap="square" rtlCol="0">
            <a:spAutoFit/>
          </a:bodyPr>
          <a:lstStyle/>
          <a:p>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12" name="TextBox 11"/>
          <p:cNvSpPr txBox="1"/>
          <p:nvPr userDrawn="1"/>
        </p:nvSpPr>
        <p:spPr>
          <a:xfrm>
            <a:off x="1907704" y="6215476"/>
            <a:ext cx="1656184" cy="369332"/>
          </a:xfrm>
          <a:prstGeom prst="rect">
            <a:avLst/>
          </a:prstGeom>
          <a:noFill/>
        </p:spPr>
        <p:txBody>
          <a:bodyPr wrap="square" rtlCol="0">
            <a:spAutoFit/>
          </a:bodyPr>
          <a:lstStyle/>
          <a:p>
            <a:r>
              <a:rPr lang="en-GB" dirty="0" smtClean="0">
                <a:solidFill>
                  <a:prstClr val="black"/>
                </a:solidFill>
              </a:rPr>
              <a:t>@</a:t>
            </a:r>
            <a:r>
              <a:rPr lang="en-GB" dirty="0" err="1" smtClean="0">
                <a:solidFill>
                  <a:prstClr val="black"/>
                </a:solidFill>
              </a:rPr>
              <a:t>BrassicaP</a:t>
            </a:r>
            <a:endParaRPr lang="en-GB" dirty="0">
              <a:solidFill>
                <a:prstClr val="black"/>
              </a:solidFill>
            </a:endParaRPr>
          </a:p>
        </p:txBody>
      </p:sp>
    </p:spTree>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pic>
        <p:nvPicPr>
          <p:cNvPr id="10" name="Picture 9"/>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6660232" y="6260738"/>
            <a:ext cx="1911587" cy="360922"/>
          </a:xfrm>
          <a:prstGeom prst="rect">
            <a:avLst/>
          </a:prstGeom>
        </p:spPr>
      </p:pic>
      <p:pic>
        <p:nvPicPr>
          <p:cNvPr id="12" name="Picture 11"/>
          <p:cNvPicPr>
            <a:picLocks noChangeAspect="1"/>
          </p:cNvPicPr>
          <p:nvPr userDrawn="1"/>
        </p:nvPicPr>
        <p:blipFill>
          <a:blip r:embed="rId3">
            <a:alphaModFix amt="35000"/>
            <a:extLst>
              <a:ext uri="{28A0092B-C50C-407E-A947-70E740481C1C}">
                <a14:useLocalDpi xmlns:a14="http://schemas.microsoft.com/office/drawing/2010/main"/>
              </a:ext>
            </a:extLst>
          </a:blip>
          <a:stretch>
            <a:fillRect/>
          </a:stretch>
        </p:blipFill>
        <p:spPr>
          <a:xfrm>
            <a:off x="4427985" y="6260738"/>
            <a:ext cx="1512168" cy="412689"/>
          </a:xfrm>
          <a:prstGeom prst="rect">
            <a:avLst/>
          </a:prstGeom>
        </p:spPr>
      </p:pic>
      <p:sp>
        <p:nvSpPr>
          <p:cNvPr id="13" name="TextBox 12"/>
          <p:cNvSpPr txBox="1"/>
          <p:nvPr userDrawn="1"/>
        </p:nvSpPr>
        <p:spPr>
          <a:xfrm>
            <a:off x="388752" y="6264275"/>
            <a:ext cx="1800200" cy="307777"/>
          </a:xfrm>
          <a:prstGeom prst="rect">
            <a:avLst/>
          </a:prstGeom>
          <a:noFill/>
        </p:spPr>
        <p:txBody>
          <a:bodyPr wrap="square" rtlCol="0">
            <a:spAutoFit/>
          </a:bodyPr>
          <a:lstStyle/>
          <a:p>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14" name="TextBox 13"/>
          <p:cNvSpPr txBox="1"/>
          <p:nvPr userDrawn="1"/>
        </p:nvSpPr>
        <p:spPr>
          <a:xfrm>
            <a:off x="1907704" y="6215476"/>
            <a:ext cx="1656184" cy="369332"/>
          </a:xfrm>
          <a:prstGeom prst="rect">
            <a:avLst/>
          </a:prstGeom>
          <a:noFill/>
        </p:spPr>
        <p:txBody>
          <a:bodyPr wrap="square" rtlCol="0">
            <a:spAutoFit/>
          </a:bodyPr>
          <a:lstStyle/>
          <a:p>
            <a:r>
              <a:rPr lang="en-GB" dirty="0" smtClean="0">
                <a:solidFill>
                  <a:prstClr val="black"/>
                </a:solidFill>
              </a:rPr>
              <a:t>@</a:t>
            </a:r>
            <a:r>
              <a:rPr lang="en-GB" dirty="0" err="1" smtClean="0">
                <a:solidFill>
                  <a:prstClr val="black"/>
                </a:solidFill>
              </a:rPr>
              <a:t>BrassicaP</a:t>
            </a:r>
            <a:endParaRPr lang="en-GB" dirty="0">
              <a:solidFill>
                <a:prstClr val="black"/>
              </a:solidFill>
            </a:endParaRPr>
          </a:p>
        </p:txBody>
      </p: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80941" y="2641090"/>
            <a:ext cx="3182118" cy="1575819"/>
          </a:xfrm>
          <a:prstGeom prst="rect">
            <a:avLst/>
          </a:prstGeom>
        </p:spPr>
      </p:pic>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80941" y="2641090"/>
            <a:ext cx="3182118" cy="1575819"/>
          </a:xfrm>
          <a:prstGeom prst="rect">
            <a:avLst/>
          </a:prstGeom>
        </p:spPr>
      </p:pic>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prstClr val="white"/>
                </a:solidFill>
                <a:ea typeface="Roboto" pitchFamily="2" charset="0"/>
              </a:rPr>
              <a:t>Earlham Institute, Norwich Research Park, Norwich, Norfolk, NR4 7UH, UK</a:t>
            </a:r>
            <a:br>
              <a:rPr lang="en-GB" sz="1200" dirty="0" smtClean="0">
                <a:solidFill>
                  <a:prstClr val="white"/>
                </a:solidFill>
                <a:ea typeface="Roboto" pitchFamily="2" charset="0"/>
              </a:rPr>
            </a:br>
            <a:r>
              <a:rPr lang="en-GB" sz="1200" dirty="0" smtClean="0">
                <a:solidFill>
                  <a:prstClr val="white"/>
                </a:solidFill>
                <a:ea typeface="Roboto" pitchFamily="2" charset="0"/>
              </a:rPr>
              <a:t>www.earlham.ac.uk</a:t>
            </a:r>
          </a:p>
          <a:p>
            <a:endParaRPr lang="en-GB" dirty="0">
              <a:solidFill>
                <a:prstClr val="black"/>
              </a:solidFill>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973" y="5149341"/>
            <a:ext cx="2116827" cy="230830"/>
          </a:xfrm>
          <a:prstGeom prst="rect">
            <a:avLst/>
          </a:prstGeom>
        </p:spPr>
      </p:pic>
    </p:spTree>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GB"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A3499DA-72C0-3744-A3BA-17731EE104CB}" type="datetime1">
              <a:rPr lang="en-GB" smtClean="0">
                <a:solidFill>
                  <a:prstClr val="black"/>
                </a:solidFill>
              </a:rPr>
              <a:pPr/>
              <a:t>14/06/2017</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solidFill>
                  <a:prstClr val="black"/>
                </a:solidFill>
              </a:rPr>
              <a:t>The Genome Analysis Centre</a:t>
            </a:r>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B6C3A51-3C17-0249-9ECC-FA6C0DA4621B}" type="slidenum">
              <a:rPr lang="en-US" smtClean="0">
                <a:solidFill>
                  <a:prstClr val="black"/>
                </a:solidFill>
              </a:rPr>
              <a:pPr/>
              <a:t>‹#›</a:t>
            </a:fld>
            <a:endParaRPr lang="en-US">
              <a:solidFill>
                <a:prstClr val="black"/>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2861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14.emf"/><Relationship Id="rId5"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14.emf"/><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14.emf"/><Relationship Id="rId5" Type="http://schemas.openxmlformats.org/officeDocument/2006/relationships/image" Target="../media/image55.png"/><Relationship Id="rId6" Type="http://schemas.openxmlformats.org/officeDocument/2006/relationships/image" Target="../media/image54.png"/><Relationship Id="rId7" Type="http://schemas.openxmlformats.org/officeDocument/2006/relationships/image" Target="../media/image56.png"/><Relationship Id="rId8"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GAC/BIP_training" TargetMode="External"/><Relationship Id="rId4"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9.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ocs.google.com/spreadsheets/d/1xJlH7jQm8TWhA6DCVAKAdqwlEXoJNyRzWImoh6e_6O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jp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14.emf"/><Relationship Id="rId9" Type="http://schemas.openxmlformats.org/officeDocument/2006/relationships/image" Target="../media/image65.png"/><Relationship Id="rId10" Type="http://schemas.openxmlformats.org/officeDocument/2006/relationships/image" Target="../media/image39.png"/><Relationship Id="rId11" Type="http://schemas.openxmlformats.org/officeDocument/2006/relationships/image" Target="../media/image66.tiff"/><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tiff"/><Relationship Id="rId7"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Wiktor </a:t>
            </a:r>
            <a:r>
              <a:rPr lang="en-GB" dirty="0" err="1" smtClean="0"/>
              <a:t>JurkowsKi</a:t>
            </a:r>
            <a:r>
              <a:rPr lang="en-GB" dirty="0" smtClean="0"/>
              <a:t>, Carlos </a:t>
            </a:r>
            <a:r>
              <a:rPr lang="en-GB" dirty="0" err="1" smtClean="0"/>
              <a:t>Horro</a:t>
            </a:r>
            <a:r>
              <a:rPr lang="en-GB" dirty="0" smtClean="0"/>
              <a:t>, Annemarie ECKES</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
        <p:nvSpPr>
          <p:cNvPr id="7" name="Text Placeholder 6"/>
          <p:cNvSpPr>
            <a:spLocks noGrp="1"/>
          </p:cNvSpPr>
          <p:nvPr>
            <p:ph type="body" sz="quarter" idx="11"/>
          </p:nvPr>
        </p:nvSpPr>
        <p:spPr/>
        <p:txBody>
          <a:bodyPr/>
          <a:lstStyle/>
          <a:p>
            <a:r>
              <a:rPr lang="en-US" dirty="0" smtClean="0"/>
              <a:t>Integrative Genomics, EI &amp; Elixir UK</a:t>
            </a:r>
            <a:endParaRPr lang="en-US" dirty="0"/>
          </a:p>
        </p:txBody>
      </p:sp>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52038"/>
          </a:xfrm>
          <a:prstGeom prst="rect">
            <a:avLst/>
          </a:prstGeom>
        </p:spPr>
      </p:pic>
    </p:spTree>
    <p:extLst>
      <p:ext uri="{BB962C8B-B14F-4D97-AF65-F5344CB8AC3E}">
        <p14:creationId xmlns:p14="http://schemas.microsoft.com/office/powerpoint/2010/main" val="18879902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9400"/>
            <a:ext cx="9144000" cy="3745648"/>
          </a:xfrm>
          <a:prstGeom prst="rect">
            <a:avLst/>
          </a:prstGeom>
        </p:spPr>
      </p:pic>
    </p:spTree>
    <p:extLst>
      <p:ext uri="{BB962C8B-B14F-4D97-AF65-F5344CB8AC3E}">
        <p14:creationId xmlns:p14="http://schemas.microsoft.com/office/powerpoint/2010/main" val="2339653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533972" cy="6858000"/>
          </a:xfrm>
          <a:prstGeom prst="rect">
            <a:avLst/>
          </a:prstGeom>
        </p:spPr>
      </p:pic>
    </p:spTree>
    <p:extLst>
      <p:ext uri="{BB962C8B-B14F-4D97-AF65-F5344CB8AC3E}">
        <p14:creationId xmlns:p14="http://schemas.microsoft.com/office/powerpoint/2010/main" val="213281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1400"/>
            <a:ext cx="9144000" cy="4762350"/>
          </a:xfrm>
          <a:prstGeom prst="rect">
            <a:avLst/>
          </a:prstGeom>
        </p:spPr>
      </p:pic>
    </p:spTree>
    <p:extLst>
      <p:ext uri="{BB962C8B-B14F-4D97-AF65-F5344CB8AC3E}">
        <p14:creationId xmlns:p14="http://schemas.microsoft.com/office/powerpoint/2010/main" val="471577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051" y="2534715"/>
            <a:ext cx="4037163" cy="2406453"/>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4731" y="4636222"/>
            <a:ext cx="1105279" cy="537883"/>
          </a:xfrm>
          <a:prstGeom prst="rect">
            <a:avLst/>
          </a:prstGeom>
          <a:ln w="19050">
            <a:solidFill>
              <a:srgbClr val="C0000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646331"/>
          </a:xfrm>
          <a:prstGeom prst="rect">
            <a:avLst/>
          </a:prstGeom>
          <a:noFill/>
        </p:spPr>
        <p:txBody>
          <a:bodyPr wrap="square" rtlCol="0">
            <a:spAutoFit/>
          </a:bodyPr>
          <a:lstStyle/>
          <a:p>
            <a:r>
              <a:rPr lang="en-US" dirty="0" smtClean="0"/>
              <a:t>Programmatic submission</a:t>
            </a:r>
            <a:endParaRPr lang="en-US" dirty="0"/>
          </a:p>
        </p:txBody>
      </p:sp>
      <p:sp>
        <p:nvSpPr>
          <p:cNvPr id="24" name="TextBox 23"/>
          <p:cNvSpPr txBox="1"/>
          <p:nvPr/>
        </p:nvSpPr>
        <p:spPr>
          <a:xfrm>
            <a:off x="2824702" y="5296759"/>
            <a:ext cx="2683401" cy="369332"/>
          </a:xfrm>
          <a:prstGeom prst="rect">
            <a:avLst/>
          </a:prstGeom>
          <a:noFill/>
        </p:spPr>
        <p:txBody>
          <a:bodyPr wrap="square" rtlCol="0">
            <a:spAutoFit/>
          </a:bodyPr>
          <a:lstStyle/>
          <a:p>
            <a:r>
              <a:rPr lang="en-US" dirty="0" smtClean="0"/>
              <a:t>Wizard based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
        <p:nvSpPr>
          <p:cNvPr id="3" name="Rectangle 2"/>
          <p:cNvSpPr/>
          <p:nvPr/>
        </p:nvSpPr>
        <p:spPr>
          <a:xfrm>
            <a:off x="405880" y="3303679"/>
            <a:ext cx="8352928" cy="25735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to workshop material</a:t>
            </a:r>
            <a:endParaRPr lang="en-US" dirty="0"/>
          </a:p>
        </p:txBody>
      </p:sp>
      <p:sp>
        <p:nvSpPr>
          <p:cNvPr id="3" name="Content Placeholder 2"/>
          <p:cNvSpPr>
            <a:spLocks noGrp="1"/>
          </p:cNvSpPr>
          <p:nvPr>
            <p:ph idx="1"/>
          </p:nvPr>
        </p:nvSpPr>
        <p:spPr>
          <a:xfrm>
            <a:off x="405880" y="1076108"/>
            <a:ext cx="8352928" cy="5161204"/>
          </a:xfrm>
        </p:spPr>
        <p:txBody>
          <a:bodyPr/>
          <a:lstStyle/>
          <a:p>
            <a:r>
              <a:rPr lang="en-US" dirty="0" smtClean="0"/>
              <a:t>Please </a:t>
            </a:r>
            <a:r>
              <a:rPr lang="en-US" dirty="0"/>
              <a:t>follow the link </a:t>
            </a:r>
            <a:r>
              <a:rPr lang="en-US" dirty="0">
                <a:hlinkClick r:id="rId3"/>
              </a:rPr>
              <a:t>https://</a:t>
            </a:r>
            <a:r>
              <a:rPr lang="en-US" dirty="0" smtClean="0">
                <a:hlinkClick r:id="rId3"/>
              </a:rPr>
              <a:t>github.com/TGAC/BIP_training</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If you have any feedback </a:t>
            </a:r>
            <a:r>
              <a:rPr lang="en-US" dirty="0"/>
              <a:t>(good or bad</a:t>
            </a:r>
            <a:r>
              <a:rPr lang="en-US" dirty="0" smtClean="0"/>
              <a:t>), write it  </a:t>
            </a:r>
            <a:r>
              <a:rPr lang="en-US" dirty="0"/>
              <a:t>on post-its  </a:t>
            </a:r>
            <a:r>
              <a:rPr lang="en-US" dirty="0" smtClean="0"/>
              <a:t>provided.</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1827854"/>
            <a:ext cx="4536504" cy="2728956"/>
          </a:xfrm>
          <a:prstGeom prst="rect">
            <a:avLst/>
          </a:prstGeom>
        </p:spPr>
      </p:pic>
      <p:cxnSp>
        <p:nvCxnSpPr>
          <p:cNvPr id="7" name="Straight Arrow Connector 6"/>
          <p:cNvCxnSpPr/>
          <p:nvPr/>
        </p:nvCxnSpPr>
        <p:spPr>
          <a:xfrm flipH="1" flipV="1">
            <a:off x="6372200" y="3424436"/>
            <a:ext cx="432048"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752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Brassica </a:t>
            </a:r>
            <a:r>
              <a:rPr lang="en-GB" sz="2000" dirty="0" err="1" smtClean="0"/>
              <a:t>napus</a:t>
            </a:r>
            <a:r>
              <a:rPr lang="en-GB" sz="2000" dirty="0" smtClean="0"/>
              <a:t> Diversity fixed foundation set  -&gt; line names</a:t>
            </a:r>
          </a:p>
          <a:p>
            <a:pPr marL="342900" indent="-342900">
              <a:buFont typeface="Arial" charset="0"/>
              <a:buChar char="•"/>
            </a:pPr>
            <a:r>
              <a:rPr lang="en-GB" sz="2000" dirty="0" smtClean="0"/>
              <a:t>Seed bulked up at JIC in 2010 </a:t>
            </a:r>
          </a:p>
          <a:p>
            <a:pPr marL="342900" indent="-342900">
              <a:buFont typeface="Arial" charset="0"/>
              <a:buChar char="•"/>
            </a:pPr>
            <a:r>
              <a:rPr lang="en-GB" sz="2000" dirty="0" smtClean="0"/>
              <a:t>Assign identifier to the germplasm used</a:t>
            </a:r>
          </a:p>
          <a:p>
            <a:pPr marL="342900" indent="-342900">
              <a:buFont typeface="Wingdings" charset="2"/>
              <a:buChar char="Ø"/>
            </a:pPr>
            <a:r>
              <a:rPr lang="en-GB" sz="2000" dirty="0" smtClean="0"/>
              <a:t>Nomenclature for Accession: &lt;Institute abbr.&gt;&lt;YY&gt;_&lt;line name&gt;</a:t>
            </a:r>
          </a:p>
          <a:p>
            <a:pPr marL="342900" indent="-342900">
              <a:buFont typeface="Arial" charset="0"/>
              <a:buChar char="•"/>
            </a:pPr>
            <a:endParaRPr lang="en-GB" sz="2000" dirty="0"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1829127"/>
            <a:ext cx="5021066" cy="3024843"/>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Population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619" y="1962952"/>
            <a:ext cx="4674745" cy="2786500"/>
          </a:xfrm>
          <a:prstGeom prst="rect">
            <a:avLst/>
          </a:prstGeom>
        </p:spPr>
      </p:pic>
      <p:sp>
        <p:nvSpPr>
          <p:cNvPr id="9" name="Rectangle 8"/>
          <p:cNvSpPr/>
          <p:nvPr/>
        </p:nvSpPr>
        <p:spPr>
          <a:xfrm>
            <a:off x="3142184" y="3332338"/>
            <a:ext cx="1357808"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20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plan</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smtClean="0"/>
              <a:t>Introduction</a:t>
            </a:r>
            <a:endParaRPr lang="en-US" dirty="0"/>
          </a:p>
          <a:p>
            <a:pPr fontAlgn="base"/>
            <a:r>
              <a:rPr lang="en-US" dirty="0"/>
              <a:t>Lecture 1: BIP (Wiktor)</a:t>
            </a:r>
          </a:p>
          <a:p>
            <a:pPr fontAlgn="base"/>
            <a:r>
              <a:rPr lang="en-US" dirty="0"/>
              <a:t>Introduction to hands-on</a:t>
            </a:r>
          </a:p>
          <a:p>
            <a:pPr lvl="1" fontAlgn="base"/>
            <a:r>
              <a:rPr lang="en-US" dirty="0" smtClean="0"/>
              <a:t>Download </a:t>
            </a:r>
            <a:r>
              <a:rPr lang="en-US" dirty="0"/>
              <a:t>workshop </a:t>
            </a:r>
            <a:r>
              <a:rPr lang="en-US" dirty="0" smtClean="0"/>
              <a:t>material</a:t>
            </a:r>
            <a:endParaRPr lang="en-US" dirty="0"/>
          </a:p>
          <a:p>
            <a:pPr fontAlgn="base"/>
            <a:r>
              <a:rPr lang="en-US" dirty="0" smtClean="0"/>
              <a:t>Plant </a:t>
            </a:r>
            <a:r>
              <a:rPr lang="en-US" dirty="0"/>
              <a:t>Population submission</a:t>
            </a:r>
          </a:p>
          <a:p>
            <a:pPr lvl="1" fontAlgn="base"/>
            <a:r>
              <a:rPr lang="en-US" dirty="0"/>
              <a:t>Presentation of data sets (toy examples)</a:t>
            </a:r>
          </a:p>
          <a:p>
            <a:pPr lvl="1" fontAlgn="base"/>
            <a:r>
              <a:rPr lang="en-US" dirty="0"/>
              <a:t>Individual work with </a:t>
            </a:r>
            <a:r>
              <a:rPr lang="en-US" dirty="0" smtClean="0"/>
              <a:t>manual</a:t>
            </a:r>
          </a:p>
          <a:p>
            <a:pPr fontAlgn="base"/>
            <a:r>
              <a:rPr lang="en-US" dirty="0" smtClean="0"/>
              <a:t>Coffee break</a:t>
            </a:r>
            <a:endParaRPr lang="en-US" dirty="0"/>
          </a:p>
          <a:p>
            <a:pPr fontAlgn="base"/>
            <a:r>
              <a:rPr lang="en-US" dirty="0"/>
              <a:t>Data standards presentation (Carlos)</a:t>
            </a:r>
          </a:p>
          <a:p>
            <a:pPr fontAlgn="base"/>
            <a:r>
              <a:rPr lang="en-US" dirty="0"/>
              <a:t>Trait data submission</a:t>
            </a:r>
          </a:p>
          <a:p>
            <a:pPr lvl="1" fontAlgn="base"/>
            <a:r>
              <a:rPr lang="en-US" dirty="0"/>
              <a:t>Presentation of data sets (toy examples)</a:t>
            </a:r>
          </a:p>
          <a:p>
            <a:pPr lvl="1" fontAlgn="base"/>
            <a:r>
              <a:rPr lang="en-US" dirty="0"/>
              <a:t>Individual work with manual</a:t>
            </a:r>
          </a:p>
          <a:p>
            <a:pPr fontAlgn="base"/>
            <a:r>
              <a:rPr lang="en-US" dirty="0"/>
              <a:t>Parallel sessions</a:t>
            </a:r>
          </a:p>
          <a:p>
            <a:pPr lvl="1" fontAlgn="base"/>
            <a:r>
              <a:rPr lang="en-US" dirty="0"/>
              <a:t>BYOD workshop</a:t>
            </a:r>
          </a:p>
          <a:p>
            <a:pPr lvl="1" fontAlgn="base"/>
            <a:r>
              <a:rPr lang="en-US" dirty="0"/>
              <a:t>D</a:t>
            </a:r>
            <a:r>
              <a:rPr lang="en-US" dirty="0" smtClean="0"/>
              <a:t>iscussion </a:t>
            </a:r>
            <a:r>
              <a:rPr lang="en-US" dirty="0"/>
              <a:t>of population types</a:t>
            </a:r>
          </a:p>
          <a:p>
            <a:pPr lvl="1" fontAlgn="base"/>
            <a:r>
              <a:rPr lang="en-US" dirty="0"/>
              <a:t>Discussion of BIP mapping to MIAPPE</a:t>
            </a:r>
          </a:p>
        </p:txBody>
      </p:sp>
    </p:spTree>
    <p:extLst>
      <p:ext uri="{BB962C8B-B14F-4D97-AF65-F5344CB8AC3E}">
        <p14:creationId xmlns:p14="http://schemas.microsoft.com/office/powerpoint/2010/main" val="11589842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4" name="Content Placeholder 3"/>
          <p:cNvSpPr>
            <a:spLocks noGrp="1"/>
          </p:cNvSpPr>
          <p:nvPr>
            <p:ph idx="10"/>
          </p:nvPr>
        </p:nvSpPr>
        <p:spPr>
          <a:xfrm>
            <a:off x="395536" y="1475656"/>
            <a:ext cx="8352928" cy="3105472"/>
          </a:xfrm>
        </p:spPr>
        <p:txBody>
          <a:bodyPr>
            <a:normAutofit/>
          </a:bodyPr>
          <a:lstStyle/>
          <a:p>
            <a:r>
              <a:rPr lang="en-US" dirty="0" smtClean="0"/>
              <a:t>Any questions so far?</a:t>
            </a:r>
          </a:p>
          <a:p>
            <a:r>
              <a:rPr lang="en-US" dirty="0" smtClean="0"/>
              <a:t>Give feedback over </a:t>
            </a:r>
            <a:r>
              <a:rPr lang="en-US" dirty="0" smtClean="0"/>
              <a:t>coffee</a:t>
            </a:r>
            <a:endParaRPr lang="en-US" dirty="0" smtClean="0"/>
          </a:p>
          <a:p>
            <a:endParaRPr lang="en-US" dirty="0"/>
          </a:p>
          <a:p>
            <a:r>
              <a:rPr lang="en-US" dirty="0" smtClean="0"/>
              <a:t> and tweet: @</a:t>
            </a:r>
            <a:r>
              <a:rPr lang="en-US" dirty="0" err="1" smtClean="0"/>
              <a:t>BrassicaP</a:t>
            </a:r>
            <a:endParaRPr lang="en-US" dirty="0"/>
          </a:p>
        </p:txBody>
      </p:sp>
    </p:spTree>
    <p:extLst>
      <p:ext uri="{BB962C8B-B14F-4D97-AF65-F5344CB8AC3E}">
        <p14:creationId xmlns:p14="http://schemas.microsoft.com/office/powerpoint/2010/main" val="356143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Triat</a:t>
            </a:r>
            <a:r>
              <a:rPr lang="en-GB" dirty="0" smtClean="0"/>
              <a:t> </a:t>
            </a:r>
            <a:r>
              <a:rPr lang="en-GB" dirty="0" smtClean="0"/>
              <a:t>data submission </a:t>
            </a:r>
            <a:endParaRPr lang="en-GB" dirty="0"/>
          </a:p>
        </p:txBody>
      </p:sp>
      <p:sp>
        <p:nvSpPr>
          <p:cNvPr id="4" name="Content Placeholder 3"/>
          <p:cNvSpPr>
            <a:spLocks noGrp="1"/>
          </p:cNvSpPr>
          <p:nvPr>
            <p:ph idx="10"/>
          </p:nvPr>
        </p:nvSpPr>
        <p:spPr>
          <a:xfrm>
            <a:off x="179512" y="1308110"/>
            <a:ext cx="4176464" cy="3896883"/>
          </a:xfrm>
        </p:spPr>
        <p:txBody>
          <a:bodyPr>
            <a:normAutofit/>
          </a:bodyPr>
          <a:lstStyle/>
          <a:p>
            <a:pPr marL="342900" indent="-342900">
              <a:buFont typeface="Arial" charset="0"/>
              <a:buChar char="•"/>
            </a:pPr>
            <a:r>
              <a:rPr lang="en-GB" dirty="0" smtClean="0"/>
              <a:t>19 Accessions</a:t>
            </a:r>
          </a:p>
          <a:p>
            <a:pPr marL="342900" indent="-342900">
              <a:buFont typeface="Arial" charset="0"/>
              <a:buChar char="•"/>
            </a:pPr>
            <a:r>
              <a:rPr lang="en-GB" dirty="0" smtClean="0"/>
              <a:t>2 </a:t>
            </a:r>
            <a:r>
              <a:rPr lang="en-GB" dirty="0" err="1" smtClean="0"/>
              <a:t>polytunnels</a:t>
            </a:r>
            <a:r>
              <a:rPr lang="en-GB" dirty="0" smtClean="0"/>
              <a:t>, 3 reps, sub-blocks, pots</a:t>
            </a:r>
          </a:p>
          <a:p>
            <a:pPr marL="342900" indent="-342900">
              <a:buFont typeface="Arial" charset="0"/>
              <a:buChar char="•"/>
            </a:pPr>
            <a:r>
              <a:rPr lang="en-GB" dirty="0" smtClean="0"/>
              <a:t>Morphological and biochemical traits </a:t>
            </a:r>
            <a:r>
              <a:rPr lang="en-GB" dirty="0" smtClean="0"/>
              <a:t>measured</a:t>
            </a:r>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613" y="1628800"/>
            <a:ext cx="4795559" cy="3020504"/>
          </a:xfrm>
          <a:prstGeom prst="rect">
            <a:avLst/>
          </a:prstGeom>
        </p:spPr>
      </p:pic>
      <p:sp>
        <p:nvSpPr>
          <p:cNvPr id="6" name="TextBox 5"/>
          <p:cNvSpPr txBox="1"/>
          <p:nvPr/>
        </p:nvSpPr>
        <p:spPr>
          <a:xfrm>
            <a:off x="7070794" y="4649304"/>
            <a:ext cx="1890261" cy="461665"/>
          </a:xfrm>
          <a:prstGeom prst="rect">
            <a:avLst/>
          </a:prstGeom>
          <a:noFill/>
        </p:spPr>
        <p:txBody>
          <a:bodyPr wrap="none" rtlCol="0">
            <a:spAutoFit/>
          </a:bodyPr>
          <a:lstStyle/>
          <a:p>
            <a:r>
              <a:rPr lang="en-US" sz="1200" dirty="0" smtClean="0"/>
              <a:t>Files </a:t>
            </a:r>
            <a:r>
              <a:rPr lang="en-US" sz="1200" dirty="0" smtClean="0"/>
              <a:t>2_Trial_data_biochem</a:t>
            </a:r>
            <a:endParaRPr lang="en-US" sz="1200" dirty="0" smtClean="0"/>
          </a:p>
          <a:p>
            <a:r>
              <a:rPr lang="en-US" sz="1200" dirty="0" smtClean="0"/>
              <a:t>         </a:t>
            </a:r>
            <a:r>
              <a:rPr lang="en-US" sz="1200" dirty="0" smtClean="0"/>
              <a:t>2_Trial_data_morph</a:t>
            </a:r>
            <a:endParaRPr lang="en-US" sz="1200" dirty="0"/>
          </a:p>
        </p:txBody>
      </p:sp>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Trial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603" y="1939088"/>
            <a:ext cx="4674745" cy="2786500"/>
          </a:xfrm>
          <a:prstGeom prst="rect">
            <a:avLst/>
          </a:prstGeom>
        </p:spPr>
      </p:pic>
      <p:sp>
        <p:nvSpPr>
          <p:cNvPr id="9" name="Rectangle 8"/>
          <p:cNvSpPr/>
          <p:nvPr/>
        </p:nvSpPr>
        <p:spPr>
          <a:xfrm>
            <a:off x="3142184" y="3332338"/>
            <a:ext cx="1357808"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8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Parallel sessions</a:t>
            </a:r>
            <a:endParaRPr lang="en-US" dirty="0"/>
          </a:p>
        </p:txBody>
      </p:sp>
      <p:sp>
        <p:nvSpPr>
          <p:cNvPr id="6" name="Content Placeholder 5"/>
          <p:cNvSpPr>
            <a:spLocks noGrp="1"/>
          </p:cNvSpPr>
          <p:nvPr>
            <p:ph idx="1"/>
          </p:nvPr>
        </p:nvSpPr>
        <p:spPr/>
        <p:txBody>
          <a:bodyPr/>
          <a:lstStyle/>
          <a:p>
            <a:r>
              <a:rPr lang="en-US" dirty="0" smtClean="0"/>
              <a:t>Bring Your Own Data</a:t>
            </a:r>
          </a:p>
          <a:p>
            <a:r>
              <a:rPr lang="en-US" dirty="0" smtClean="0"/>
              <a:t>Help </a:t>
            </a:r>
            <a:r>
              <a:rPr lang="en-US" dirty="0"/>
              <a:t>to improve the Population </a:t>
            </a:r>
            <a:r>
              <a:rPr lang="en-US" dirty="0" smtClean="0"/>
              <a:t>submission </a:t>
            </a:r>
            <a:r>
              <a:rPr lang="en-US" dirty="0">
                <a:hlinkClick r:id="rId2"/>
              </a:rPr>
              <a:t>https://docs.google.com/spreadsheets/d/1xJlH7jQm8TWhA6DCVAKAdqwlEXoJNyRzWImoh6e_6OI/edit?usp=sharing</a:t>
            </a:r>
            <a:endParaRPr lang="en-US" dirty="0"/>
          </a:p>
          <a:p>
            <a:r>
              <a:rPr lang="en-US" dirty="0" smtClean="0"/>
              <a:t>Revise mapping of BIP data model on MIAPPE</a:t>
            </a:r>
          </a:p>
          <a:p>
            <a:endParaRPr lang="en-US" dirty="0" smtClean="0"/>
          </a:p>
          <a:p>
            <a:endParaRPr lang="en-US" dirty="0"/>
          </a:p>
        </p:txBody>
      </p:sp>
    </p:spTree>
    <p:extLst>
      <p:ext uri="{BB962C8B-B14F-4D97-AF65-F5344CB8AC3E}">
        <p14:creationId xmlns:p14="http://schemas.microsoft.com/office/powerpoint/2010/main" val="361361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55576" y="1340768"/>
            <a:ext cx="5062816" cy="2556284"/>
            <a:chOff x="1788563" y="602686"/>
            <a:chExt cx="5062816" cy="2556284"/>
          </a:xfrm>
        </p:grpSpPr>
        <p:sp>
          <p:nvSpPr>
            <p:cNvPr id="4" name="Straight Connector 3"/>
            <p:cNvSpPr/>
            <p:nvPr/>
          </p:nvSpPr>
          <p:spPr>
            <a:xfrm>
              <a:off x="3066705" y="2775527"/>
              <a:ext cx="2566509" cy="0"/>
            </a:xfrm>
            <a:prstGeom prst="line">
              <a:avLst/>
            </a:prstGeom>
          </p:spPr>
          <p:style>
            <a:lnRef idx="2">
              <a:schemeClr val="dk1">
                <a:shade val="60000"/>
                <a:hueOff val="0"/>
                <a:satOff val="0"/>
                <a:lumOff val="0"/>
                <a:alphaOff val="0"/>
              </a:schemeClr>
            </a:lnRef>
            <a:fillRef idx="0">
              <a:schemeClr val="dk1">
                <a:hueOff val="0"/>
                <a:satOff val="0"/>
                <a:lumOff val="0"/>
                <a:alphaOff val="0"/>
              </a:schemeClr>
            </a:fillRef>
            <a:effectRef idx="0">
              <a:schemeClr val="dk1">
                <a:hueOff val="0"/>
                <a:satOff val="0"/>
                <a:lumOff val="0"/>
                <a:alphaOff val="0"/>
              </a:schemeClr>
            </a:effectRef>
            <a:fontRef idx="minor">
              <a:schemeClr val="tx1">
                <a:hueOff val="0"/>
                <a:satOff val="0"/>
                <a:lumOff val="0"/>
                <a:alphaOff val="0"/>
              </a:schemeClr>
            </a:fontRef>
          </p:style>
        </p:sp>
        <p:sp>
          <p:nvSpPr>
            <p:cNvPr id="5" name="Straight Connector 4"/>
            <p:cNvSpPr/>
            <p:nvPr/>
          </p:nvSpPr>
          <p:spPr>
            <a:xfrm>
              <a:off x="3066705" y="1880828"/>
              <a:ext cx="2198404" cy="0"/>
            </a:xfrm>
            <a:prstGeom prst="line">
              <a:avLst/>
            </a:prstGeom>
          </p:spPr>
          <p:style>
            <a:lnRef idx="2">
              <a:schemeClr val="dk1">
                <a:shade val="60000"/>
                <a:hueOff val="0"/>
                <a:satOff val="0"/>
                <a:lumOff val="0"/>
                <a:alphaOff val="0"/>
              </a:schemeClr>
            </a:lnRef>
            <a:fillRef idx="0">
              <a:schemeClr val="dk1">
                <a:hueOff val="0"/>
                <a:satOff val="0"/>
                <a:lumOff val="0"/>
                <a:alphaOff val="0"/>
              </a:schemeClr>
            </a:fillRef>
            <a:effectRef idx="0">
              <a:schemeClr val="dk1">
                <a:hueOff val="0"/>
                <a:satOff val="0"/>
                <a:lumOff val="0"/>
                <a:alphaOff val="0"/>
              </a:schemeClr>
            </a:effectRef>
            <a:fontRef idx="minor">
              <a:schemeClr val="tx1">
                <a:hueOff val="0"/>
                <a:satOff val="0"/>
                <a:lumOff val="0"/>
                <a:alphaOff val="0"/>
              </a:schemeClr>
            </a:fontRef>
          </p:style>
        </p:sp>
        <p:sp>
          <p:nvSpPr>
            <p:cNvPr id="6" name="Straight Connector 5"/>
            <p:cNvSpPr/>
            <p:nvPr/>
          </p:nvSpPr>
          <p:spPr>
            <a:xfrm>
              <a:off x="3066705" y="986128"/>
              <a:ext cx="2566509" cy="0"/>
            </a:xfrm>
            <a:prstGeom prst="line">
              <a:avLst/>
            </a:prstGeom>
          </p:spPr>
          <p:style>
            <a:lnRef idx="2">
              <a:schemeClr val="dk1">
                <a:shade val="60000"/>
                <a:hueOff val="0"/>
                <a:satOff val="0"/>
                <a:lumOff val="0"/>
                <a:alphaOff val="0"/>
              </a:schemeClr>
            </a:lnRef>
            <a:fillRef idx="0">
              <a:schemeClr val="dk1">
                <a:hueOff val="0"/>
                <a:satOff val="0"/>
                <a:lumOff val="0"/>
                <a:alphaOff val="0"/>
              </a:schemeClr>
            </a:fillRef>
            <a:effectRef idx="0">
              <a:schemeClr val="dk1">
                <a:hueOff val="0"/>
                <a:satOff val="0"/>
                <a:lumOff val="0"/>
                <a:alphaOff val="0"/>
              </a:schemeClr>
            </a:effectRef>
            <a:fontRef idx="minor">
              <a:schemeClr val="tx1">
                <a:hueOff val="0"/>
                <a:satOff val="0"/>
                <a:lumOff val="0"/>
                <a:alphaOff val="0"/>
              </a:schemeClr>
            </a:fontRef>
          </p:style>
        </p:sp>
        <p:sp>
          <p:nvSpPr>
            <p:cNvPr id="8" name="Oval 7"/>
            <p:cNvSpPr/>
            <p:nvPr/>
          </p:nvSpPr>
          <p:spPr>
            <a:xfrm>
              <a:off x="1788563" y="602686"/>
              <a:ext cx="2556284" cy="2556284"/>
            </a:xfrm>
            <a:prstGeom prst="ellipse">
              <a:avLst/>
            </a:prstGeom>
          </p:spPr>
          <p:style>
            <a:lnRef idx="3">
              <a:schemeClr val="dk1">
                <a:shade val="80000"/>
                <a:hueOff val="0"/>
                <a:satOff val="0"/>
                <a:lumOff val="0"/>
                <a:alphaOff val="0"/>
              </a:schemeClr>
            </a:lnRef>
            <a:fillRef idx="1">
              <a:schemeClr val="dk1">
                <a:tint val="40000"/>
                <a:hueOff val="0"/>
                <a:satOff val="0"/>
                <a:lumOff val="0"/>
                <a:alphaOff val="0"/>
              </a:schemeClr>
            </a:fillRef>
            <a:effectRef idx="1">
              <a:schemeClr val="dk1">
                <a:tint val="4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2235914" y="1260746"/>
              <a:ext cx="1636021" cy="843573"/>
            </a:xfrm>
            <a:custGeom>
              <a:avLst/>
              <a:gdLst>
                <a:gd name="connsiteX0" fmla="*/ 0 w 1636021"/>
                <a:gd name="connsiteY0" fmla="*/ 0 h 843573"/>
                <a:gd name="connsiteX1" fmla="*/ 1636021 w 1636021"/>
                <a:gd name="connsiteY1" fmla="*/ 0 h 843573"/>
                <a:gd name="connsiteX2" fmla="*/ 1636021 w 1636021"/>
                <a:gd name="connsiteY2" fmla="*/ 843573 h 843573"/>
                <a:gd name="connsiteX3" fmla="*/ 0 w 1636021"/>
                <a:gd name="connsiteY3" fmla="*/ 843573 h 843573"/>
                <a:gd name="connsiteX4" fmla="*/ 0 w 1636021"/>
                <a:gd name="connsiteY4" fmla="*/ 0 h 843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21" h="843573">
                  <a:moveTo>
                    <a:pt x="0" y="0"/>
                  </a:moveTo>
                  <a:lnTo>
                    <a:pt x="1636021" y="0"/>
                  </a:lnTo>
                  <a:lnTo>
                    <a:pt x="1636021" y="843573"/>
                  </a:lnTo>
                  <a:lnTo>
                    <a:pt x="0" y="843573"/>
                  </a:lnTo>
                  <a:lnTo>
                    <a:pt x="0" y="0"/>
                  </a:lnTo>
                  <a:close/>
                </a:path>
              </a:pathLst>
            </a:custGeom>
            <a:noFill/>
            <a:ln>
              <a:noFill/>
            </a:ln>
            <a:sp3d/>
          </p:spPr>
          <p:style>
            <a:lnRef idx="3">
              <a:scrgbClr r="0" g="0" b="0"/>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b" anchorCtr="0">
              <a:noAutofit/>
            </a:bodyPr>
            <a:lstStyle/>
            <a:p>
              <a:pPr lvl="0" algn="ctr" defTabSz="1466850">
                <a:lnSpc>
                  <a:spcPct val="90000"/>
                </a:lnSpc>
                <a:spcBef>
                  <a:spcPct val="0"/>
                </a:spcBef>
                <a:spcAft>
                  <a:spcPct val="35000"/>
                </a:spcAft>
              </a:pPr>
              <a:r>
                <a:rPr lang="en-GB" sz="3300" kern="1200" dirty="0" smtClean="0"/>
                <a:t>Feedback</a:t>
              </a:r>
              <a:endParaRPr lang="en-GB" sz="3300" kern="1200" dirty="0"/>
            </a:p>
          </p:txBody>
        </p:sp>
        <p:sp>
          <p:nvSpPr>
            <p:cNvPr id="10" name="Oval 9"/>
            <p:cNvSpPr/>
            <p:nvPr/>
          </p:nvSpPr>
          <p:spPr>
            <a:xfrm>
              <a:off x="5249772" y="602686"/>
              <a:ext cx="766885" cy="766885"/>
            </a:xfrm>
            <a:prstGeom prst="ellipse">
              <a:avLst/>
            </a:prstGeom>
            <a:solidFill>
              <a:srgbClr val="FFC000"/>
            </a:solidFill>
          </p:spPr>
          <p:style>
            <a:lnRef idx="3">
              <a:schemeClr val="dk1">
                <a:shade val="80000"/>
                <a:hueOff val="0"/>
                <a:satOff val="0"/>
                <a:lumOff val="0"/>
                <a:alphaOff val="0"/>
              </a:schemeClr>
            </a:lnRef>
            <a:fillRef idx="1">
              <a:schemeClr val="dk1">
                <a:tint val="40000"/>
                <a:hueOff val="0"/>
                <a:satOff val="0"/>
                <a:lumOff val="0"/>
                <a:alphaOff val="0"/>
              </a:schemeClr>
            </a:fillRef>
            <a:effectRef idx="1">
              <a:schemeClr val="dk1">
                <a:tint val="40000"/>
                <a:hueOff val="0"/>
                <a:satOff val="0"/>
                <a:lumOff val="0"/>
                <a:alphaOff val="0"/>
              </a:schemeClr>
            </a:effectRef>
            <a:fontRef idx="minor">
              <a:schemeClr val="lt1">
                <a:hueOff val="0"/>
                <a:satOff val="0"/>
                <a:lumOff val="0"/>
                <a:alphaOff val="0"/>
              </a:schemeClr>
            </a:fontRef>
          </p:style>
        </p:sp>
        <p:sp>
          <p:nvSpPr>
            <p:cNvPr id="11" name="Freeform 10"/>
            <p:cNvSpPr/>
            <p:nvPr/>
          </p:nvSpPr>
          <p:spPr>
            <a:xfrm>
              <a:off x="6016657" y="602686"/>
              <a:ext cx="834722" cy="766885"/>
            </a:xfrm>
            <a:custGeom>
              <a:avLst/>
              <a:gdLst>
                <a:gd name="connsiteX0" fmla="*/ 0 w 834722"/>
                <a:gd name="connsiteY0" fmla="*/ 0 h 766885"/>
                <a:gd name="connsiteX1" fmla="*/ 834722 w 834722"/>
                <a:gd name="connsiteY1" fmla="*/ 0 h 766885"/>
                <a:gd name="connsiteX2" fmla="*/ 834722 w 834722"/>
                <a:gd name="connsiteY2" fmla="*/ 766885 h 766885"/>
                <a:gd name="connsiteX3" fmla="*/ 0 w 834722"/>
                <a:gd name="connsiteY3" fmla="*/ 766885 h 766885"/>
                <a:gd name="connsiteX4" fmla="*/ 0 w 834722"/>
                <a:gd name="connsiteY4" fmla="*/ 0 h 76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722" h="766885">
                  <a:moveTo>
                    <a:pt x="0" y="0"/>
                  </a:moveTo>
                  <a:lnTo>
                    <a:pt x="834722" y="0"/>
                  </a:lnTo>
                  <a:lnTo>
                    <a:pt x="834722" y="766885"/>
                  </a:lnTo>
                  <a:lnTo>
                    <a:pt x="0" y="7668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GB" sz="1600" kern="1200" dirty="0" smtClean="0"/>
                <a:t>Features</a:t>
              </a:r>
              <a:endParaRPr lang="en-GB" sz="1600" kern="1200" dirty="0"/>
            </a:p>
          </p:txBody>
        </p:sp>
        <p:sp>
          <p:nvSpPr>
            <p:cNvPr id="12" name="Oval 11"/>
            <p:cNvSpPr/>
            <p:nvPr/>
          </p:nvSpPr>
          <p:spPr>
            <a:xfrm>
              <a:off x="4881667" y="1497385"/>
              <a:ext cx="766885" cy="766885"/>
            </a:xfrm>
            <a:prstGeom prst="ellipse">
              <a:avLst/>
            </a:prstGeom>
            <a:solidFill>
              <a:schemeClr val="accent4">
                <a:lumMod val="60000"/>
                <a:lumOff val="40000"/>
              </a:schemeClr>
            </a:solidFill>
          </p:spPr>
          <p:style>
            <a:lnRef idx="3">
              <a:schemeClr val="dk1">
                <a:shade val="80000"/>
                <a:hueOff val="0"/>
                <a:satOff val="0"/>
                <a:lumOff val="0"/>
                <a:alphaOff val="0"/>
              </a:schemeClr>
            </a:lnRef>
            <a:fillRef idx="1">
              <a:schemeClr val="dk1">
                <a:tint val="40000"/>
                <a:hueOff val="0"/>
                <a:satOff val="0"/>
                <a:lumOff val="0"/>
                <a:alphaOff val="0"/>
              </a:schemeClr>
            </a:fillRef>
            <a:effectRef idx="1">
              <a:schemeClr val="dk1">
                <a:tint val="4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5648552" y="1497385"/>
              <a:ext cx="1041206" cy="766885"/>
            </a:xfrm>
            <a:custGeom>
              <a:avLst/>
              <a:gdLst>
                <a:gd name="connsiteX0" fmla="*/ 0 w 1041206"/>
                <a:gd name="connsiteY0" fmla="*/ 0 h 766885"/>
                <a:gd name="connsiteX1" fmla="*/ 1041206 w 1041206"/>
                <a:gd name="connsiteY1" fmla="*/ 0 h 766885"/>
                <a:gd name="connsiteX2" fmla="*/ 1041206 w 1041206"/>
                <a:gd name="connsiteY2" fmla="*/ 766885 h 766885"/>
                <a:gd name="connsiteX3" fmla="*/ 0 w 1041206"/>
                <a:gd name="connsiteY3" fmla="*/ 766885 h 766885"/>
                <a:gd name="connsiteX4" fmla="*/ 0 w 1041206"/>
                <a:gd name="connsiteY4" fmla="*/ 0 h 76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206" h="766885">
                  <a:moveTo>
                    <a:pt x="0" y="0"/>
                  </a:moveTo>
                  <a:lnTo>
                    <a:pt x="1041206" y="0"/>
                  </a:lnTo>
                  <a:lnTo>
                    <a:pt x="1041206" y="766885"/>
                  </a:lnTo>
                  <a:lnTo>
                    <a:pt x="0" y="7668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GB" sz="1600" kern="1200" dirty="0" smtClean="0"/>
                <a:t>User experience</a:t>
              </a:r>
              <a:endParaRPr lang="en-GB" sz="1600" kern="1200" dirty="0"/>
            </a:p>
          </p:txBody>
        </p:sp>
        <p:sp>
          <p:nvSpPr>
            <p:cNvPr id="14" name="Oval 13"/>
            <p:cNvSpPr/>
            <p:nvPr/>
          </p:nvSpPr>
          <p:spPr>
            <a:xfrm>
              <a:off x="5249772" y="2392084"/>
              <a:ext cx="766885" cy="766885"/>
            </a:xfrm>
            <a:prstGeom prst="ellipse">
              <a:avLst/>
            </a:prstGeom>
            <a:solidFill>
              <a:srgbClr val="C00000"/>
            </a:solidFill>
          </p:spPr>
          <p:style>
            <a:lnRef idx="3">
              <a:schemeClr val="dk1">
                <a:shade val="80000"/>
                <a:hueOff val="0"/>
                <a:satOff val="0"/>
                <a:lumOff val="0"/>
                <a:alphaOff val="0"/>
              </a:schemeClr>
            </a:lnRef>
            <a:fillRef idx="1">
              <a:schemeClr val="dk1">
                <a:tint val="40000"/>
                <a:hueOff val="0"/>
                <a:satOff val="0"/>
                <a:lumOff val="0"/>
                <a:alphaOff val="0"/>
              </a:schemeClr>
            </a:fillRef>
            <a:effectRef idx="1">
              <a:schemeClr val="dk1">
                <a:tint val="40000"/>
                <a:hueOff val="0"/>
                <a:satOff val="0"/>
                <a:lumOff val="0"/>
                <a:alphaOff val="0"/>
              </a:schemeClr>
            </a:effectRef>
            <a:fontRef idx="minor">
              <a:schemeClr val="lt1">
                <a:hueOff val="0"/>
                <a:satOff val="0"/>
                <a:lumOff val="0"/>
                <a:alphaOff val="0"/>
              </a:schemeClr>
            </a:fontRef>
          </p:style>
        </p:sp>
        <p:sp>
          <p:nvSpPr>
            <p:cNvPr id="15" name="Freeform 14"/>
            <p:cNvSpPr/>
            <p:nvPr/>
          </p:nvSpPr>
          <p:spPr>
            <a:xfrm>
              <a:off x="6016657" y="2392084"/>
              <a:ext cx="536212" cy="766885"/>
            </a:xfrm>
            <a:custGeom>
              <a:avLst/>
              <a:gdLst>
                <a:gd name="connsiteX0" fmla="*/ 0 w 536212"/>
                <a:gd name="connsiteY0" fmla="*/ 0 h 766885"/>
                <a:gd name="connsiteX1" fmla="*/ 536212 w 536212"/>
                <a:gd name="connsiteY1" fmla="*/ 0 h 766885"/>
                <a:gd name="connsiteX2" fmla="*/ 536212 w 536212"/>
                <a:gd name="connsiteY2" fmla="*/ 766885 h 766885"/>
                <a:gd name="connsiteX3" fmla="*/ 0 w 536212"/>
                <a:gd name="connsiteY3" fmla="*/ 766885 h 766885"/>
                <a:gd name="connsiteX4" fmla="*/ 0 w 536212"/>
                <a:gd name="connsiteY4" fmla="*/ 0 h 76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12" h="766885">
                  <a:moveTo>
                    <a:pt x="0" y="0"/>
                  </a:moveTo>
                  <a:lnTo>
                    <a:pt x="536212" y="0"/>
                  </a:lnTo>
                  <a:lnTo>
                    <a:pt x="536212" y="766885"/>
                  </a:lnTo>
                  <a:lnTo>
                    <a:pt x="0" y="7668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GB" sz="1600" kern="1200" dirty="0" smtClean="0"/>
                <a:t>Bugs</a:t>
              </a:r>
              <a:endParaRPr lang="en-GB" sz="1600" kern="1200" dirty="0"/>
            </a:p>
          </p:txBody>
        </p:sp>
      </p:grpSp>
      <p:sp>
        <p:nvSpPr>
          <p:cNvPr id="2" name="Content Placeholder 1"/>
          <p:cNvSpPr>
            <a:spLocks noGrp="1"/>
          </p:cNvSpPr>
          <p:nvPr>
            <p:ph idx="1"/>
          </p:nvPr>
        </p:nvSpPr>
        <p:spPr>
          <a:xfrm>
            <a:off x="395536" y="4941168"/>
            <a:ext cx="8352928" cy="1800200"/>
          </a:xfrm>
        </p:spPr>
        <p:txBody>
          <a:bodyPr/>
          <a:lstStyle/>
          <a:p>
            <a:pPr marL="0" lvl="0" indent="0">
              <a:spcBef>
                <a:spcPts val="0"/>
              </a:spcBef>
              <a:buClrTx/>
              <a:buNone/>
            </a:pPr>
            <a:r>
              <a:rPr lang="en-GB" dirty="0" smtClean="0"/>
              <a:t>Framework: </a:t>
            </a:r>
            <a:r>
              <a:rPr lang="en-GB" b="1" dirty="0" err="1" smtClean="0"/>
              <a:t>github.com</a:t>
            </a:r>
            <a:r>
              <a:rPr lang="en-GB" b="1" dirty="0" smtClean="0"/>
              <a:t>/TGAC/brassica</a:t>
            </a:r>
            <a:endParaRPr lang="en-GB" dirty="0"/>
          </a:p>
          <a:p>
            <a:pPr marL="0" lvl="0" indent="0">
              <a:spcBef>
                <a:spcPts val="0"/>
              </a:spcBef>
              <a:buClrTx/>
              <a:buNone/>
              <a:defRPr/>
            </a:pPr>
            <a:r>
              <a:rPr lang="en-GB" dirty="0"/>
              <a:t>Documentation: </a:t>
            </a:r>
            <a:r>
              <a:rPr lang="en-GB" b="1" dirty="0" err="1" smtClean="0"/>
              <a:t>bip.earlham.ac.uk</a:t>
            </a:r>
            <a:endParaRPr lang="en-GB" dirty="0"/>
          </a:p>
          <a:p>
            <a:pPr marL="0" lvl="0" indent="0">
              <a:spcBef>
                <a:spcPts val="0"/>
              </a:spcBef>
              <a:buClrTx/>
              <a:buNone/>
            </a:pPr>
            <a:r>
              <a:rPr lang="en-GB" dirty="0"/>
              <a:t>Training materials with use case: </a:t>
            </a:r>
            <a:r>
              <a:rPr lang="en-GB" b="1" dirty="0" err="1" smtClean="0"/>
              <a:t>github.com</a:t>
            </a:r>
            <a:r>
              <a:rPr lang="en-GB" b="1" dirty="0" smtClean="0"/>
              <a:t>/TGAC/</a:t>
            </a:r>
            <a:r>
              <a:rPr lang="en-GB" b="1" dirty="0" err="1" smtClean="0"/>
              <a:t>BIP_training</a:t>
            </a:r>
            <a:endParaRPr lang="en-GB" b="1" dirty="0"/>
          </a:p>
        </p:txBody>
      </p:sp>
      <p:sp>
        <p:nvSpPr>
          <p:cNvPr id="16" name="TextBox 15"/>
          <p:cNvSpPr txBox="1"/>
          <p:nvPr/>
        </p:nvSpPr>
        <p:spPr>
          <a:xfrm>
            <a:off x="395536" y="4399003"/>
            <a:ext cx="6408712" cy="461665"/>
          </a:xfrm>
          <a:prstGeom prst="rect">
            <a:avLst/>
          </a:prstGeom>
          <a:noFill/>
        </p:spPr>
        <p:txBody>
          <a:bodyPr wrap="square" rtlCol="0">
            <a:spAutoFit/>
          </a:bodyPr>
          <a:lstStyle/>
          <a:p>
            <a:r>
              <a:rPr lang="en-GB" sz="2400" dirty="0" smtClean="0"/>
              <a:t>BIP framework can </a:t>
            </a:r>
            <a:r>
              <a:rPr lang="en-GB" sz="2400" smtClean="0"/>
              <a:t>be reused for other crops!</a:t>
            </a:r>
            <a:endParaRPr lang="en-GB" sz="2400"/>
          </a:p>
        </p:txBody>
      </p:sp>
      <p:sp>
        <p:nvSpPr>
          <p:cNvPr id="7" name="TextBox 6"/>
          <p:cNvSpPr txBox="1"/>
          <p:nvPr/>
        </p:nvSpPr>
        <p:spPr>
          <a:xfrm>
            <a:off x="395536" y="332656"/>
            <a:ext cx="3453144" cy="369332"/>
          </a:xfrm>
          <a:prstGeom prst="rect">
            <a:avLst/>
          </a:prstGeom>
          <a:noFill/>
        </p:spPr>
        <p:txBody>
          <a:bodyPr wrap="square" rtlCol="0">
            <a:spAutoFit/>
          </a:bodyPr>
          <a:lstStyle/>
          <a:p>
            <a:r>
              <a:rPr lang="en-US" dirty="0" err="1" smtClean="0"/>
              <a:t>Eckes</a:t>
            </a:r>
            <a:r>
              <a:rPr lang="en-US" dirty="0" smtClean="0"/>
              <a:t> A. et al., F1000, 2017</a:t>
            </a:r>
            <a:endParaRPr lang="en-US" dirty="0"/>
          </a:p>
        </p:txBody>
      </p:sp>
    </p:spTree>
    <p:extLst>
      <p:ext uri="{BB962C8B-B14F-4D97-AF65-F5344CB8AC3E}">
        <p14:creationId xmlns:p14="http://schemas.microsoft.com/office/powerpoint/2010/main" val="256276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59153" y="172763"/>
            <a:ext cx="5218149" cy="4248472"/>
          </a:xfrm>
          <a:prstGeom prst="rect">
            <a:avLst/>
          </a:prstGeom>
          <a:noFill/>
          <a:ln w="28575">
            <a:solidFill>
              <a:schemeClr val="accent2">
                <a:lumMod val="7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6" name="Picture 5"/>
          <p:cNvPicPr>
            <a:picLocks noChangeAspect="1" noChangeArrowheads="1"/>
          </p:cNvPicPr>
          <p:nvPr/>
        </p:nvPicPr>
        <p:blipFill>
          <a:blip r:embed="rId3"/>
          <a:srcRect/>
          <a:stretch>
            <a:fillRect/>
          </a:stretch>
        </p:blipFill>
        <p:spPr bwMode="auto">
          <a:xfrm>
            <a:off x="378415" y="463504"/>
            <a:ext cx="563667" cy="725405"/>
          </a:xfrm>
          <a:prstGeom prst="rect">
            <a:avLst/>
          </a:prstGeom>
          <a:noFill/>
          <a:ln w="9525">
            <a:noFill/>
            <a:round/>
            <a:headEnd/>
            <a:tailEnd/>
          </a:ln>
          <a:effectLst/>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78170" y="5992701"/>
            <a:ext cx="1750210" cy="702623"/>
          </a:xfrm>
          <a:prstGeom prst="rect">
            <a:avLst/>
          </a:prstGeom>
        </p:spPr>
      </p:pic>
      <p:grpSp>
        <p:nvGrpSpPr>
          <p:cNvPr id="16" name="Group 15"/>
          <p:cNvGrpSpPr/>
          <p:nvPr/>
        </p:nvGrpSpPr>
        <p:grpSpPr>
          <a:xfrm>
            <a:off x="5812634" y="2021613"/>
            <a:ext cx="2723863" cy="958382"/>
            <a:chOff x="5990357" y="4551421"/>
            <a:chExt cx="2723863" cy="958382"/>
          </a:xfrm>
        </p:grpSpPr>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336298" y="4632244"/>
              <a:ext cx="1377922" cy="877559"/>
            </a:xfrm>
            <a:prstGeom prst="rect">
              <a:avLst/>
            </a:prstGeom>
          </p:spPr>
        </p:pic>
      </p:grpSp>
      <p:sp>
        <p:nvSpPr>
          <p:cNvPr id="18" name="TextBox 17"/>
          <p:cNvSpPr txBox="1"/>
          <p:nvPr/>
        </p:nvSpPr>
        <p:spPr>
          <a:xfrm>
            <a:off x="5798805" y="38323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solidFill>
                  <a:prstClr val="black"/>
                </a:solidFill>
              </a:rPr>
              <a:t>RIPR and OREGIN</a:t>
            </a:r>
            <a:endParaRPr lang="en-US" b="1" dirty="0">
              <a:solidFill>
                <a:prstClr val="black"/>
              </a:solidFill>
            </a:endParaRPr>
          </a:p>
        </p:txBody>
      </p:sp>
      <p:grpSp>
        <p:nvGrpSpPr>
          <p:cNvPr id="22" name="Group 21"/>
          <p:cNvGrpSpPr/>
          <p:nvPr/>
        </p:nvGrpSpPr>
        <p:grpSpPr>
          <a:xfrm>
            <a:off x="5732677" y="3535540"/>
            <a:ext cx="2012978" cy="2048041"/>
            <a:chOff x="4844268" y="405494"/>
            <a:chExt cx="2012978" cy="2048041"/>
          </a:xfrm>
        </p:grpSpPr>
        <p:sp>
          <p:nvSpPr>
            <p:cNvPr id="15" name="Rectangle 14"/>
            <p:cNvSpPr/>
            <p:nvPr/>
          </p:nvSpPr>
          <p:spPr>
            <a:xfrm>
              <a:off x="4844268" y="1253206"/>
              <a:ext cx="2012978" cy="1200329"/>
            </a:xfrm>
            <a:prstGeom prst="rect">
              <a:avLst/>
            </a:prstGeom>
          </p:spPr>
          <p:txBody>
            <a:bodyPr wrap="square">
              <a:spAutoFit/>
            </a:bodyPr>
            <a:lstStyle/>
            <a:p>
              <a:r>
                <a:rPr lang="en-GB" dirty="0">
                  <a:solidFill>
                    <a:srgbClr val="000080"/>
                  </a:solidFill>
                </a:rPr>
                <a:t>Sarah </a:t>
              </a:r>
              <a:r>
                <a:rPr lang="en-GB" dirty="0" err="1">
                  <a:solidFill>
                    <a:srgbClr val="000080"/>
                  </a:solidFill>
                </a:rPr>
                <a:t>Ayling</a:t>
              </a:r>
              <a:endParaRPr lang="en-GB" dirty="0">
                <a:solidFill>
                  <a:srgbClr val="000080"/>
                </a:solidFill>
              </a:endParaRPr>
            </a:p>
            <a:p>
              <a:r>
                <a:rPr lang="en-GB" dirty="0" smtClean="0">
                  <a:solidFill>
                    <a:srgbClr val="000080"/>
                  </a:solidFill>
                </a:rPr>
                <a:t>Tim </a:t>
              </a:r>
              <a:r>
                <a:rPr lang="en-GB" dirty="0">
                  <a:solidFill>
                    <a:srgbClr val="000080"/>
                  </a:solidFill>
                </a:rPr>
                <a:t>Stitt</a:t>
              </a:r>
            </a:p>
            <a:p>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r>
                <a:rPr lang="en-GB" dirty="0" smtClean="0">
                  <a:solidFill>
                    <a:srgbClr val="000080"/>
                  </a:solidFill>
                </a:rPr>
                <a:t>Robert Davey</a:t>
              </a:r>
              <a:endParaRPr lang="en-GB" dirty="0">
                <a:solidFill>
                  <a:srgbClr val="000080"/>
                </a:solidFill>
              </a:endParaRPr>
            </a:p>
          </p:txBody>
        </p:sp>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41276" y="405494"/>
              <a:ext cx="1328889" cy="703787"/>
            </a:xfrm>
            <a:prstGeom prst="rect">
              <a:avLst/>
            </a:prstGeom>
          </p:spPr>
        </p:pic>
      </p:grpSp>
      <p:grpSp>
        <p:nvGrpSpPr>
          <p:cNvPr id="17" name="Group 16"/>
          <p:cNvGrpSpPr/>
          <p:nvPr/>
        </p:nvGrpSpPr>
        <p:grpSpPr>
          <a:xfrm>
            <a:off x="178799" y="4786870"/>
            <a:ext cx="1851341" cy="1050483"/>
            <a:chOff x="6964508" y="640942"/>
            <a:chExt cx="1851341" cy="1050483"/>
          </a:xfrm>
        </p:grpSpPr>
        <p:sp>
          <p:nvSpPr>
            <p:cNvPr id="20" name="Rectangle 19"/>
            <p:cNvSpPr/>
            <p:nvPr/>
          </p:nvSpPr>
          <p:spPr>
            <a:xfrm>
              <a:off x="6964508" y="1106650"/>
              <a:ext cx="1752852" cy="584775"/>
            </a:xfrm>
            <a:prstGeom prst="rect">
              <a:avLst/>
            </a:prstGeom>
          </p:spPr>
          <p:txBody>
            <a:bodyPr wrap="none">
              <a:spAutoFit/>
            </a:bodyPr>
            <a:lstStyle/>
            <a:p>
              <a:r>
                <a:rPr lang="en-GB" sz="1600" dirty="0" smtClean="0">
                  <a:solidFill>
                    <a:srgbClr val="000080"/>
                  </a:solidFill>
                </a:rPr>
                <a:t>Erik Van den Bergh</a:t>
              </a:r>
            </a:p>
            <a:p>
              <a:r>
                <a:rPr lang="en-GB" sz="1600" dirty="0" smtClean="0">
                  <a:solidFill>
                    <a:srgbClr val="000080"/>
                  </a:solidFill>
                </a:rPr>
                <a:t>Ramona Walls</a:t>
              </a:r>
              <a:endParaRPr lang="en-GB" sz="1600" dirty="0">
                <a:solidFill>
                  <a:srgbClr val="000080"/>
                </a:solidFill>
              </a:endParaRPr>
            </a:p>
          </p:txBody>
        </p:sp>
        <p:pic>
          <p:nvPicPr>
            <p:cNvPr id="21" name="Picture 2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064663" y="640942"/>
              <a:ext cx="1751186" cy="435868"/>
            </a:xfrm>
            <a:prstGeom prst="rect">
              <a:avLst/>
            </a:prstGeom>
          </p:spPr>
        </p:pic>
      </p:grpSp>
      <p:grpSp>
        <p:nvGrpSpPr>
          <p:cNvPr id="26" name="Group 25"/>
          <p:cNvGrpSpPr/>
          <p:nvPr/>
        </p:nvGrpSpPr>
        <p:grpSpPr>
          <a:xfrm>
            <a:off x="2704951" y="463504"/>
            <a:ext cx="2402940" cy="2109939"/>
            <a:chOff x="6115718" y="550530"/>
            <a:chExt cx="2402940" cy="2109939"/>
          </a:xfrm>
        </p:grpSpPr>
        <p:sp>
          <p:nvSpPr>
            <p:cNvPr id="4" name="TextBox 3"/>
            <p:cNvSpPr txBox="1"/>
            <p:nvPr/>
          </p:nvSpPr>
          <p:spPr>
            <a:xfrm>
              <a:off x="6115718" y="1183141"/>
              <a:ext cx="2402940" cy="1477328"/>
            </a:xfrm>
            <a:prstGeom prst="rect">
              <a:avLst/>
            </a:prstGeom>
            <a:noFill/>
          </p:spPr>
          <p:txBody>
            <a:bodyPr wrap="square" rtlCol="0">
              <a:spAutoFit/>
            </a:bodyPr>
            <a:lstStyle/>
            <a:p>
              <a:r>
                <a:rPr lang="en-GB" b="1" dirty="0" smtClean="0">
                  <a:solidFill>
                    <a:srgbClr val="000080"/>
                  </a:solidFill>
                </a:rPr>
                <a:t>Annemarie </a:t>
              </a:r>
              <a:r>
                <a:rPr lang="en-GB" b="1" dirty="0" err="1" smtClean="0">
                  <a:solidFill>
                    <a:srgbClr val="000080"/>
                  </a:solidFill>
                </a:rPr>
                <a:t>Eckes</a:t>
              </a:r>
              <a:endParaRPr lang="en-GB" b="1" dirty="0" smtClean="0">
                <a:solidFill>
                  <a:srgbClr val="000080"/>
                </a:solidFill>
              </a:endParaRPr>
            </a:p>
            <a:p>
              <a:r>
                <a:rPr lang="en-GB" b="1" dirty="0" smtClean="0">
                  <a:solidFill>
                    <a:srgbClr val="000080"/>
                  </a:solidFill>
                </a:rPr>
                <a:t>Tomasz </a:t>
              </a:r>
              <a:r>
                <a:rPr lang="en-GB" b="1" dirty="0" err="1" smtClean="0">
                  <a:solidFill>
                    <a:srgbClr val="000080"/>
                  </a:solidFill>
                </a:rPr>
                <a:t>Gubała</a:t>
              </a:r>
              <a:endParaRPr lang="en-GB" b="1" dirty="0" smtClean="0">
                <a:solidFill>
                  <a:srgbClr val="000080"/>
                </a:solidFill>
              </a:endParaRPr>
            </a:p>
            <a:p>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184091" y="550530"/>
              <a:ext cx="2160240" cy="589556"/>
            </a:xfrm>
            <a:prstGeom prst="rect">
              <a:avLst/>
            </a:prstGeom>
          </p:spPr>
        </p:pic>
      </p:grpSp>
      <p:sp>
        <p:nvSpPr>
          <p:cNvPr id="29" name="Rectangle 28"/>
          <p:cNvSpPr/>
          <p:nvPr/>
        </p:nvSpPr>
        <p:spPr>
          <a:xfrm>
            <a:off x="5532354" y="172763"/>
            <a:ext cx="3535899" cy="2880981"/>
          </a:xfrm>
          <a:prstGeom prst="rect">
            <a:avLst/>
          </a:prstGeom>
          <a:noFill/>
          <a:ln w="28575">
            <a:solidFill>
              <a:srgbClr val="92D05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0" name="Rectangle 29"/>
          <p:cNvSpPr/>
          <p:nvPr/>
        </p:nvSpPr>
        <p:spPr>
          <a:xfrm>
            <a:off x="59153" y="4619206"/>
            <a:ext cx="5218149" cy="2121043"/>
          </a:xfrm>
          <a:prstGeom prst="rect">
            <a:avLst/>
          </a:prstGeom>
          <a:noFill/>
          <a:ln w="28575">
            <a:solidFill>
              <a:schemeClr val="bg1">
                <a:lumMod val="50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nvGrpSpPr>
          <p:cNvPr id="35" name="Group 34"/>
          <p:cNvGrpSpPr/>
          <p:nvPr/>
        </p:nvGrpSpPr>
        <p:grpSpPr>
          <a:xfrm>
            <a:off x="178799" y="2195034"/>
            <a:ext cx="1525745" cy="1890130"/>
            <a:chOff x="16513" y="3472418"/>
            <a:chExt cx="1525745" cy="1890130"/>
          </a:xfrm>
        </p:grpSpPr>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13" y="4753310"/>
              <a:ext cx="1525745" cy="609238"/>
            </a:xfrm>
            <a:prstGeom prst="rect">
              <a:avLst/>
            </a:prstGeom>
          </p:spPr>
        </p:pic>
        <p:sp>
          <p:nvSpPr>
            <p:cNvPr id="37" name="Rectangle 36"/>
            <p:cNvSpPr/>
            <p:nvPr/>
          </p:nvSpPr>
          <p:spPr>
            <a:xfrm>
              <a:off x="75747" y="3472418"/>
              <a:ext cx="1390317" cy="1200329"/>
            </a:xfrm>
            <a:prstGeom prst="rect">
              <a:avLst/>
            </a:prstGeom>
          </p:spPr>
          <p:txBody>
            <a:bodyPr wrap="none">
              <a:spAutoFit/>
            </a:bodyPr>
            <a:lstStyle/>
            <a:p>
              <a:r>
                <a:rPr lang="en-GB" dirty="0">
                  <a:solidFill>
                    <a:srgbClr val="000080"/>
                  </a:solidFill>
                </a:rPr>
                <a:t>Graham </a:t>
              </a:r>
              <a:r>
                <a:rPr lang="en-GB" dirty="0" smtClean="0">
                  <a:solidFill>
                    <a:srgbClr val="000080"/>
                  </a:solidFill>
                </a:rPr>
                <a:t>King</a:t>
              </a:r>
            </a:p>
            <a:p>
              <a:r>
                <a:rPr lang="en-GB" dirty="0" smtClean="0">
                  <a:solidFill>
                    <a:srgbClr val="000080"/>
                  </a:solidFill>
                </a:rPr>
                <a:t>Abdul </a:t>
              </a:r>
              <a:r>
                <a:rPr lang="en-GB" dirty="0" err="1" smtClean="0">
                  <a:solidFill>
                    <a:srgbClr val="000080"/>
                  </a:solidFill>
                </a:rPr>
                <a:t>Baten</a:t>
              </a:r>
              <a:endParaRPr lang="en-GB" dirty="0" smtClean="0">
                <a:solidFill>
                  <a:srgbClr val="000080"/>
                </a:solidFill>
              </a:endParaRPr>
            </a:p>
            <a:p>
              <a:r>
                <a:rPr lang="en-GB" dirty="0" smtClean="0">
                  <a:solidFill>
                    <a:srgbClr val="000080"/>
                  </a:solidFill>
                </a:rPr>
                <a:t>Sadaf </a:t>
              </a:r>
              <a:r>
                <a:rPr lang="en-GB" dirty="0" err="1" smtClean="0">
                  <a:solidFill>
                    <a:srgbClr val="000080"/>
                  </a:solidFill>
                </a:rPr>
                <a:t>Naz</a:t>
              </a:r>
              <a:endParaRPr lang="en-GB" dirty="0" smtClean="0">
                <a:solidFill>
                  <a:srgbClr val="000080"/>
                </a:solidFill>
              </a:endParaRPr>
            </a:p>
            <a:p>
              <a:endParaRPr lang="en-GB" dirty="0">
                <a:solidFill>
                  <a:srgbClr val="000080"/>
                </a:solidFill>
              </a:endParaRPr>
            </a:p>
          </p:txBody>
        </p:sp>
      </p:grpSp>
      <p:sp>
        <p:nvSpPr>
          <p:cNvPr id="38" name="TextBox 37"/>
          <p:cNvSpPr txBox="1"/>
          <p:nvPr/>
        </p:nvSpPr>
        <p:spPr>
          <a:xfrm>
            <a:off x="2376316" y="5351990"/>
            <a:ext cx="2768567" cy="584775"/>
          </a:xfrm>
          <a:prstGeom prst="rect">
            <a:avLst/>
          </a:prstGeom>
          <a:noFill/>
        </p:spPr>
        <p:txBody>
          <a:bodyPr wrap="square" rtlCol="0">
            <a:spAutoFit/>
          </a:bodyPr>
          <a:lstStyle/>
          <a:p>
            <a:r>
              <a:rPr lang="en-GB" sz="1600" b="1" dirty="0" smtClean="0">
                <a:solidFill>
                  <a:srgbClr val="000080"/>
                </a:solidFill>
              </a:rPr>
              <a:t>Elisabeth Arnaud, </a:t>
            </a:r>
            <a:r>
              <a:rPr lang="en-GB" sz="1600" dirty="0">
                <a:solidFill>
                  <a:srgbClr val="000080"/>
                </a:solidFill>
              </a:rPr>
              <a:t>Cyril </a:t>
            </a:r>
            <a:r>
              <a:rPr lang="en-GB" sz="1600" dirty="0" err="1">
                <a:solidFill>
                  <a:srgbClr val="000080"/>
                </a:solidFill>
              </a:rPr>
              <a:t>Pommier</a:t>
            </a:r>
            <a:r>
              <a:rPr lang="en-GB" sz="1600" dirty="0">
                <a:solidFill>
                  <a:srgbClr val="000080"/>
                </a:solidFill>
              </a:rPr>
              <a:t>, Sophie Durand </a:t>
            </a:r>
            <a:r>
              <a:rPr lang="en-GB" sz="1600" i="1" dirty="0">
                <a:solidFill>
                  <a:srgbClr val="000080"/>
                </a:solidFill>
              </a:rPr>
              <a:t>INRA </a:t>
            </a:r>
          </a:p>
        </p:txBody>
      </p:sp>
      <p:pic>
        <p:nvPicPr>
          <p:cNvPr id="39" name="Pictur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492004" y="4784275"/>
            <a:ext cx="1530675" cy="567715"/>
          </a:xfrm>
          <a:prstGeom prst="rect">
            <a:avLst/>
          </a:prstGeom>
        </p:spPr>
      </p:pic>
      <p:sp>
        <p:nvSpPr>
          <p:cNvPr id="40" name="Rectangle 39"/>
          <p:cNvSpPr/>
          <p:nvPr/>
        </p:nvSpPr>
        <p:spPr>
          <a:xfrm>
            <a:off x="226523" y="6232217"/>
            <a:ext cx="3626827" cy="584775"/>
          </a:xfrm>
          <a:prstGeom prst="rect">
            <a:avLst/>
          </a:prstGeom>
        </p:spPr>
        <p:txBody>
          <a:bodyPr wrap="none">
            <a:spAutoFit/>
          </a:bodyPr>
          <a:lstStyle/>
          <a:p>
            <a:r>
              <a:rPr lang="en-US" sz="1600" dirty="0">
                <a:solidFill>
                  <a:srgbClr val="000080"/>
                </a:solidFill>
              </a:rPr>
              <a:t>Hanna </a:t>
            </a:r>
            <a:r>
              <a:rPr lang="en-GB" sz="1600" dirty="0" err="1">
                <a:solidFill>
                  <a:srgbClr val="000080"/>
                </a:solidFill>
              </a:rPr>
              <a:t>Ćwiek</a:t>
            </a:r>
            <a:r>
              <a:rPr lang="en-GB" sz="1600" dirty="0">
                <a:solidFill>
                  <a:srgbClr val="000080"/>
                </a:solidFill>
              </a:rPr>
              <a:t>, </a:t>
            </a:r>
            <a:r>
              <a:rPr lang="en-GB" sz="1600" dirty="0" err="1" smtClean="0">
                <a:solidFill>
                  <a:srgbClr val="000080"/>
                </a:solidFill>
              </a:rPr>
              <a:t>Paweł</a:t>
            </a:r>
            <a:r>
              <a:rPr lang="en-GB" sz="1600" dirty="0" smtClean="0">
                <a:solidFill>
                  <a:srgbClr val="000080"/>
                </a:solidFill>
              </a:rPr>
              <a:t> </a:t>
            </a:r>
            <a:r>
              <a:rPr lang="en-GB" sz="1600" dirty="0" err="1" smtClean="0">
                <a:solidFill>
                  <a:srgbClr val="000080"/>
                </a:solidFill>
              </a:rPr>
              <a:t>Krajewski</a:t>
            </a:r>
            <a:r>
              <a:rPr lang="en-GB" sz="1600" dirty="0" smtClean="0">
                <a:solidFill>
                  <a:srgbClr val="000080"/>
                </a:solidFill>
              </a:rPr>
              <a:t> </a:t>
            </a:r>
            <a:r>
              <a:rPr lang="en-GB" sz="1600" i="1" dirty="0" err="1" smtClean="0">
                <a:solidFill>
                  <a:srgbClr val="000080"/>
                </a:solidFill>
              </a:rPr>
              <a:t>TransPlant</a:t>
            </a:r>
            <a:endParaRPr lang="en-GB" sz="1600" i="1" dirty="0" smtClean="0">
              <a:solidFill>
                <a:srgbClr val="000080"/>
              </a:solidFill>
            </a:endParaRPr>
          </a:p>
          <a:p>
            <a:endParaRPr lang="en-GB" sz="1600" dirty="0">
              <a:solidFill>
                <a:srgbClr val="000080"/>
              </a:solidFill>
            </a:endParaRPr>
          </a:p>
        </p:txBody>
      </p:sp>
      <p:pic>
        <p:nvPicPr>
          <p:cNvPr id="41" name="Picture 40"/>
          <p:cNvPicPr>
            <a:picLocks noChangeAspect="1"/>
          </p:cNvPicPr>
          <p:nvPr/>
        </p:nvPicPr>
        <p:blipFill>
          <a:blip r:embed="rId11"/>
          <a:stretch>
            <a:fillRect/>
          </a:stretch>
        </p:blipFill>
        <p:spPr>
          <a:xfrm>
            <a:off x="2916271" y="3579582"/>
            <a:ext cx="1032066" cy="777296"/>
          </a:xfrm>
          <a:prstGeom prst="rect">
            <a:avLst/>
          </a:prstGeom>
        </p:spPr>
      </p:pic>
      <p:sp>
        <p:nvSpPr>
          <p:cNvPr id="42" name="Rectangle 41"/>
          <p:cNvSpPr/>
          <p:nvPr/>
        </p:nvSpPr>
        <p:spPr>
          <a:xfrm>
            <a:off x="2716214" y="2875798"/>
            <a:ext cx="1473224" cy="646331"/>
          </a:xfrm>
          <a:prstGeom prst="rect">
            <a:avLst/>
          </a:prstGeom>
        </p:spPr>
        <p:txBody>
          <a:bodyPr wrap="none">
            <a:spAutoFit/>
          </a:bodyPr>
          <a:lstStyle/>
          <a:p>
            <a:r>
              <a:rPr lang="en-GB" dirty="0" smtClean="0">
                <a:solidFill>
                  <a:srgbClr val="000080"/>
                </a:solidFill>
              </a:rPr>
              <a:t>John Hancock</a:t>
            </a:r>
          </a:p>
          <a:p>
            <a:r>
              <a:rPr lang="en-GB" dirty="0" smtClean="0">
                <a:solidFill>
                  <a:srgbClr val="000080"/>
                </a:solidFill>
              </a:rPr>
              <a:t>Carlos </a:t>
            </a:r>
            <a:r>
              <a:rPr lang="en-GB" dirty="0" err="1" smtClean="0">
                <a:solidFill>
                  <a:srgbClr val="000080"/>
                </a:solidFill>
              </a:rPr>
              <a:t>Horro</a:t>
            </a:r>
            <a:endParaRPr lang="en-GB" dirty="0" smtClean="0">
              <a:solidFill>
                <a:srgbClr val="000080"/>
              </a:solidFill>
            </a:endParaRPr>
          </a:p>
        </p:txBody>
      </p:sp>
      <p:sp>
        <p:nvSpPr>
          <p:cNvPr id="43" name="Rectangle 42"/>
          <p:cNvSpPr/>
          <p:nvPr/>
        </p:nvSpPr>
        <p:spPr>
          <a:xfrm>
            <a:off x="271997" y="1264300"/>
            <a:ext cx="2602365" cy="369332"/>
          </a:xfrm>
          <a:prstGeom prst="rect">
            <a:avLst/>
          </a:prstGeom>
        </p:spPr>
        <p:txBody>
          <a:bodyPr wrap="square">
            <a:spAutoFit/>
          </a:bodyPr>
          <a:lstStyle/>
          <a:p>
            <a:r>
              <a:rPr lang="en-GB" dirty="0" smtClean="0">
                <a:solidFill>
                  <a:srgbClr val="000080"/>
                </a:solidFill>
              </a:rPr>
              <a:t>Chris </a:t>
            </a:r>
            <a:r>
              <a:rPr lang="en-GB" dirty="0">
                <a:solidFill>
                  <a:srgbClr val="000080"/>
                </a:solidFill>
              </a:rPr>
              <a:t>Rawlings</a:t>
            </a:r>
          </a:p>
        </p:txBody>
      </p:sp>
      <p:sp>
        <p:nvSpPr>
          <p:cNvPr id="44" name="Rectangle 43"/>
          <p:cNvSpPr/>
          <p:nvPr/>
        </p:nvSpPr>
        <p:spPr>
          <a:xfrm>
            <a:off x="5532353" y="3395363"/>
            <a:ext cx="3535899" cy="2523589"/>
          </a:xfrm>
          <a:prstGeom prst="rect">
            <a:avLst/>
          </a:prstGeom>
          <a:noFill/>
          <a:ln w="28575">
            <a:solidFill>
              <a:schemeClr val="bg1">
                <a:lumMod val="50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Tree>
    <p:extLst>
      <p:ext uri="{BB962C8B-B14F-4D97-AF65-F5344CB8AC3E}">
        <p14:creationId xmlns:p14="http://schemas.microsoft.com/office/powerpoint/2010/main" val="951372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a:xfrm>
            <a:off x="505643" y="3573016"/>
            <a:ext cx="4248472" cy="1080120"/>
          </a:xfrm>
        </p:spPr>
        <p:txBody>
          <a:bodyPr>
            <a:noAutofit/>
          </a:bodyPr>
          <a:lstStyle/>
          <a:p>
            <a:r>
              <a:rPr lang="en-GB" sz="1800" dirty="0" smtClean="0"/>
              <a:t>Follow us on Twitter: @</a:t>
            </a:r>
            <a:r>
              <a:rPr lang="en-GB" sz="1800" dirty="0" err="1" smtClean="0"/>
              <a:t>BrassicaPortal</a:t>
            </a:r>
            <a:endParaRPr lang="en-GB" sz="1800" dirty="0" smtClean="0"/>
          </a:p>
          <a:p>
            <a:r>
              <a:rPr lang="en-GB" sz="1800" dirty="0" smtClean="0"/>
              <a:t>Get in touch: </a:t>
            </a:r>
            <a:r>
              <a:rPr lang="en-GB" sz="1800" dirty="0" err="1" smtClean="0"/>
              <a:t>bip@earlham.ac.uk</a:t>
            </a:r>
            <a:endParaRPr lang="en-GB" sz="1800" dirty="0" smtClean="0"/>
          </a:p>
          <a:p>
            <a:endParaRPr lang="en-GB" sz="1800" dirty="0"/>
          </a:p>
        </p:txBody>
      </p:sp>
      <p:sp>
        <p:nvSpPr>
          <p:cNvPr id="9" name="Content Placeholder 3"/>
          <p:cNvSpPr txBox="1">
            <a:spLocks/>
          </p:cNvSpPr>
          <p:nvPr/>
        </p:nvSpPr>
        <p:spPr>
          <a:xfrm>
            <a:off x="323528" y="1556792"/>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dirty="0" smtClean="0">
                <a:solidFill>
                  <a:schemeClr val="bg1"/>
                </a:solidFill>
              </a:rPr>
              <a:t>Thank you for attending</a:t>
            </a:r>
            <a:r>
              <a:rPr lang="en-US" sz="3200" dirty="0" smtClean="0">
                <a:solidFill>
                  <a:schemeClr val="bg1"/>
                </a:solidFill>
              </a:rPr>
              <a:t>!</a:t>
            </a:r>
            <a:endParaRPr lang="en-US" sz="3200" dirty="0" smtClean="0">
              <a:solidFill>
                <a:schemeClr val="bg1"/>
              </a:solidFill>
            </a:endParaRPr>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201" y="6186715"/>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3157" y="4646270"/>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080922" y="3393100"/>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5" y="4755849"/>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960" y="4438335"/>
            <a:ext cx="1767957" cy="550337"/>
          </a:xfrm>
          <a:prstGeom prst="rect">
            <a:avLst/>
          </a:prstGeom>
        </p:spPr>
      </p:pic>
      <p:sp>
        <p:nvSpPr>
          <p:cNvPr id="16" name="Rectangle 15"/>
          <p:cNvSpPr/>
          <p:nvPr/>
        </p:nvSpPr>
        <p:spPr>
          <a:xfrm>
            <a:off x="-32336" y="4302839"/>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5699348" y="3385797"/>
            <a:ext cx="133006" cy="656242"/>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4555266" y="2213170"/>
            <a:ext cx="3113411" cy="1424426"/>
            <a:chOff x="5662402" y="2731768"/>
            <a:chExt cx="3113411" cy="1424426"/>
          </a:xfrm>
        </p:grpSpPr>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8027" y="2930293"/>
              <a:ext cx="1514387" cy="577467"/>
            </a:xfrm>
            <a:prstGeom prst="rect">
              <a:avLst/>
            </a:prstGeom>
          </p:spPr>
        </p:pic>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52100"/>
              <a:ext cx="1483759" cy="1260546"/>
            </a:xfrm>
            <a:prstGeom prst="rect">
              <a:avLst/>
            </a:prstGeom>
          </p:spPr>
        </p:pic>
        <p:sp>
          <p:nvSpPr>
            <p:cNvPr id="20" name="Rectangle 19"/>
            <p:cNvSpPr/>
            <p:nvPr/>
          </p:nvSpPr>
          <p:spPr>
            <a:xfrm>
              <a:off x="5662402" y="2731768"/>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50515" y="5383796"/>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61101"/>
            <a:ext cx="603329" cy="569375"/>
          </a:xfrm>
          <a:prstGeom prst="rect">
            <a:avLst/>
          </a:prstGeom>
        </p:spPr>
      </p:pic>
      <p:pic>
        <p:nvPicPr>
          <p:cNvPr id="5" name="Picture 4"/>
          <p:cNvPicPr>
            <a:picLocks noChangeAspect="1"/>
          </p:cNvPicPr>
          <p:nvPr/>
        </p:nvPicPr>
        <p:blipFill>
          <a:blip r:embed="rId14"/>
          <a:stretch>
            <a:fillRect/>
          </a:stretch>
        </p:blipFill>
        <p:spPr>
          <a:xfrm>
            <a:off x="3649864" y="2530668"/>
            <a:ext cx="618883" cy="764321"/>
          </a:xfrm>
          <a:prstGeom prst="rect">
            <a:avLst/>
          </a:prstGeom>
        </p:spPr>
      </p:pic>
      <p:cxnSp>
        <p:nvCxnSpPr>
          <p:cNvPr id="24" name="Straight Arrow Connector 23"/>
          <p:cNvCxnSpPr/>
          <p:nvPr/>
        </p:nvCxnSpPr>
        <p:spPr>
          <a:xfrm flipH="1">
            <a:off x="3100868" y="3021133"/>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44333" y="4694963"/>
            <a:ext cx="820137" cy="2859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326142"/>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209337"/>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5772" y="5614639"/>
            <a:ext cx="1514123" cy="476857"/>
          </a:xfrm>
          <a:prstGeom prst="rect">
            <a:avLst/>
          </a:prstGeom>
        </p:spPr>
      </p:pic>
      <p:cxnSp>
        <p:nvCxnSpPr>
          <p:cNvPr id="32" name="Straight Arrow Connector 31"/>
          <p:cNvCxnSpPr/>
          <p:nvPr/>
        </p:nvCxnSpPr>
        <p:spPr>
          <a:xfrm flipH="1">
            <a:off x="3904610" y="5134526"/>
            <a:ext cx="677734" cy="6075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580420" y="5158896"/>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61311" y="6344367"/>
            <a:ext cx="1179358" cy="303774"/>
          </a:xfrm>
          <a:prstGeom prst="rect">
            <a:avLst/>
          </a:prstGeom>
          <a:ln w="38100">
            <a:solidFill>
              <a:srgbClr val="C00000"/>
            </a:solidFill>
          </a:ln>
        </p:spPr>
      </p:pic>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90343" y="4499830"/>
            <a:ext cx="1959437" cy="559839"/>
          </a:xfrm>
          <a:prstGeom prst="rect">
            <a:avLst/>
          </a:prstGeom>
          <a:ln w="28575">
            <a:solidFill>
              <a:srgbClr val="92D050"/>
            </a:solidFill>
          </a:ln>
        </p:spPr>
      </p:pic>
      <p:pic>
        <p:nvPicPr>
          <p:cNvPr id="33" name="Content Placeholder 4"/>
          <p:cNvPicPr>
            <a:picLocks noGrp="1" noChangeAspect="1"/>
          </p:cNvPicPr>
          <p:nvPr>
            <p:ph idx="1"/>
          </p:nvPr>
        </p:nvPicPr>
        <p:blipFill>
          <a:blip r:embed="rId18">
            <a:extLst>
              <a:ext uri="{28A0092B-C50C-407E-A947-70E740481C1C}">
                <a14:useLocalDpi xmlns:a14="http://schemas.microsoft.com/office/drawing/2010/main" val="0"/>
              </a:ext>
            </a:extLst>
          </a:blip>
          <a:stretch>
            <a:fillRect/>
          </a:stretch>
        </p:blipFill>
        <p:spPr>
          <a:xfrm>
            <a:off x="7339938" y="3236551"/>
            <a:ext cx="1657985" cy="1066288"/>
          </a:xfrm>
          <a:ln w="28575">
            <a:solidFill>
              <a:srgbClr val="92D050"/>
            </a:solidFill>
          </a:ln>
        </p:spPr>
      </p:pic>
    </p:spTree>
    <p:extLst>
      <p:ext uri="{BB962C8B-B14F-4D97-AF65-F5344CB8AC3E}">
        <p14:creationId xmlns:p14="http://schemas.microsoft.com/office/powerpoint/2010/main" val="18562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28" grpId="1" animBg="1"/>
      <p:bldP spid="30" grpId="1" animBg="1"/>
      <p:bldP spid="3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477328"/>
          </a:xfrm>
          <a:prstGeom prst="rect">
            <a:avLst/>
          </a:prstGeom>
          <a:noFill/>
        </p:spPr>
        <p:txBody>
          <a:bodyPr wrap="square" rtlCol="0">
            <a:spAutoFit/>
          </a:bodyPr>
          <a:lstStyle/>
          <a:p>
            <a:r>
              <a:rPr lang="en-US" dirty="0" smtClean="0"/>
              <a:t>Perform on-the-fly statistical analysis of phenotypic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0" y="-114210"/>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364745"/>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588481" y="74466"/>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3319" y="3138696"/>
            <a:ext cx="3064390" cy="1699426"/>
          </a:xfrm>
          <a:prstGeom prst="rect">
            <a:avLst/>
          </a:prstGeom>
          <a:ln>
            <a:solidFill>
              <a:schemeClr val="tx1"/>
            </a:solidFill>
          </a:ln>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66" y="3241121"/>
            <a:ext cx="3799208" cy="1949159"/>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63263">
            <a:off x="2073384" y="4174527"/>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Standardisation</a:t>
            </a:r>
            <a:r>
              <a:rPr lang="en-US" dirty="0" smtClean="0"/>
              <a:t> and integration efforts</a:t>
            </a:r>
            <a:endParaRPr lang="en-US" dirty="0"/>
          </a:p>
        </p:txBody>
      </p:sp>
      <p:sp>
        <p:nvSpPr>
          <p:cNvPr id="4" name="Content Placeholder 3"/>
          <p:cNvSpPr>
            <a:spLocks noGrp="1"/>
          </p:cNvSpPr>
          <p:nvPr>
            <p:ph idx="10"/>
          </p:nvPr>
        </p:nvSpPr>
        <p:spPr>
          <a:xfrm>
            <a:off x="372054" y="944143"/>
            <a:ext cx="8352928" cy="1080120"/>
          </a:xfrm>
        </p:spPr>
        <p:txBody>
          <a:bodyPr/>
          <a:lstStyle/>
          <a:p>
            <a:r>
              <a:rPr lang="en-US" dirty="0" smtClean="0"/>
              <a:t>BRATO- Brassica Trait Ontology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533" y="3163973"/>
            <a:ext cx="3923928" cy="2686441"/>
          </a:xfrm>
          <a:prstGeom prst="rect">
            <a:avLst/>
          </a:prstGeom>
        </p:spPr>
      </p:pic>
      <p:sp>
        <p:nvSpPr>
          <p:cNvPr id="8" name="TextBox 7"/>
          <p:cNvSpPr txBox="1"/>
          <p:nvPr/>
        </p:nvSpPr>
        <p:spPr>
          <a:xfrm>
            <a:off x="550523" y="5628167"/>
            <a:ext cx="3816424" cy="369332"/>
          </a:xfrm>
          <a:prstGeom prst="rect">
            <a:avLst/>
          </a:prstGeom>
          <a:noFill/>
        </p:spPr>
        <p:txBody>
          <a:bodyPr wrap="square" rtlCol="0">
            <a:spAutoFit/>
          </a:bodyPr>
          <a:lstStyle/>
          <a:p>
            <a:r>
              <a:rPr lang="en-US" dirty="0" smtClean="0"/>
              <a:t>167 Traits defined </a:t>
            </a:r>
            <a:r>
              <a:rPr lang="mr-IN" dirty="0" smtClean="0"/>
              <a:t>–</a:t>
            </a:r>
            <a:r>
              <a:rPr lang="en-US" dirty="0" smtClean="0"/>
              <a:t> any more traits ??</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291" y="1722299"/>
            <a:ext cx="2705100" cy="10033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82" y="1659650"/>
            <a:ext cx="4927019" cy="138928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46" y="3317197"/>
            <a:ext cx="4889655" cy="2140727"/>
          </a:xfrm>
          <a:prstGeom prst="rect">
            <a:avLst/>
          </a:prstGeom>
        </p:spPr>
      </p:pic>
      <p:sp>
        <p:nvSpPr>
          <p:cNvPr id="11" name="Down Arrow 10"/>
          <p:cNvSpPr/>
          <p:nvPr/>
        </p:nvSpPr>
        <p:spPr>
          <a:xfrm>
            <a:off x="477306" y="2946952"/>
            <a:ext cx="471816" cy="511444"/>
          </a:xfrm>
          <a:prstGeom prst="downArrow">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rot="20180213">
            <a:off x="2018875" y="3037330"/>
            <a:ext cx="334668" cy="452386"/>
          </a:xfrm>
          <a:prstGeom prst="downArrow">
            <a:avLst/>
          </a:pr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3409771" y="2951744"/>
            <a:ext cx="340962" cy="511444"/>
          </a:xfrm>
          <a:prstGeom prst="downArrow">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rot="13317652" flipH="1" flipV="1">
            <a:off x="4608914" y="2937542"/>
            <a:ext cx="348464" cy="554966"/>
          </a:xfrm>
          <a:prstGeom prst="downArrow">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476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 integration with </a:t>
            </a:r>
            <a:r>
              <a:rPr lang="en-US" dirty="0" err="1" smtClean="0"/>
              <a:t>CyVerse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3688" y="2348880"/>
            <a:ext cx="5363773" cy="3449564"/>
          </a:xfrm>
        </p:spPr>
      </p:pic>
      <p:sp>
        <p:nvSpPr>
          <p:cNvPr id="4" name="Content Placeholder 3"/>
          <p:cNvSpPr>
            <a:spLocks noGrp="1"/>
          </p:cNvSpPr>
          <p:nvPr>
            <p:ph idx="10"/>
          </p:nvPr>
        </p:nvSpPr>
        <p:spPr>
          <a:xfrm>
            <a:off x="405880" y="1052736"/>
            <a:ext cx="8352928" cy="1080120"/>
          </a:xfrm>
        </p:spPr>
        <p:txBody>
          <a:bodyPr/>
          <a:lstStyle/>
          <a:p>
            <a:r>
              <a:rPr lang="en-US" dirty="0"/>
              <a:t>http://</a:t>
            </a:r>
            <a:r>
              <a:rPr lang="en-US" dirty="0" err="1"/>
              <a:t>cyverseuk.org</a:t>
            </a:r>
            <a:r>
              <a:rPr lang="en-US" dirty="0"/>
              <a:t>/applications/by-</a:t>
            </a:r>
            <a:r>
              <a:rPr lang="en-US" dirty="0" err="1"/>
              <a:t>earlham</a:t>
            </a:r>
            <a:r>
              <a:rPr lang="en-US" dirty="0"/>
              <a:t>-institute/retrieve-brassica-phenotypes/</a:t>
            </a:r>
          </a:p>
        </p:txBody>
      </p:sp>
    </p:spTree>
    <p:extLst>
      <p:ext uri="{BB962C8B-B14F-4D97-AF65-F5344CB8AC3E}">
        <p14:creationId xmlns:p14="http://schemas.microsoft.com/office/powerpoint/2010/main" val="990676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 integration with </a:t>
            </a:r>
            <a:r>
              <a:rPr lang="en-US" dirty="0" err="1" smtClean="0"/>
              <a:t>CyVerse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797" y="3215753"/>
            <a:ext cx="2344234" cy="1507630"/>
          </a:xfrm>
        </p:spPr>
      </p:pic>
      <p:sp>
        <p:nvSpPr>
          <p:cNvPr id="3" name="TextBox 2"/>
          <p:cNvSpPr txBox="1"/>
          <p:nvPr/>
        </p:nvSpPr>
        <p:spPr>
          <a:xfrm>
            <a:off x="223065" y="2115882"/>
            <a:ext cx="1226746" cy="646331"/>
          </a:xfrm>
          <a:prstGeom prst="rect">
            <a:avLst/>
          </a:prstGeom>
          <a:noFill/>
        </p:spPr>
        <p:txBody>
          <a:bodyPr wrap="none" rtlCol="0">
            <a:spAutoFit/>
          </a:bodyPr>
          <a:lstStyle/>
          <a:p>
            <a:r>
              <a:rPr lang="en-US" dirty="0" err="1" smtClean="0"/>
              <a:t>Trial_name</a:t>
            </a:r>
            <a:endParaRPr lang="en-US" dirty="0" smtClean="0"/>
          </a:p>
          <a:p>
            <a:r>
              <a:rPr lang="en-US" dirty="0" err="1" smtClean="0"/>
              <a:t>Api_kei</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3076" y="4177063"/>
            <a:ext cx="1314394" cy="200764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736" y="2423271"/>
            <a:ext cx="2949303" cy="1401024"/>
          </a:xfrm>
          <a:prstGeom prst="rect">
            <a:avLst/>
          </a:prstGeom>
        </p:spPr>
      </p:pic>
      <p:sp>
        <p:nvSpPr>
          <p:cNvPr id="8" name="Rectangle 7"/>
          <p:cNvSpPr/>
          <p:nvPr/>
        </p:nvSpPr>
        <p:spPr>
          <a:xfrm>
            <a:off x="3307978" y="5046647"/>
            <a:ext cx="2676951" cy="369332"/>
          </a:xfrm>
          <a:prstGeom prst="rect">
            <a:avLst/>
          </a:prstGeom>
        </p:spPr>
        <p:txBody>
          <a:bodyPr wrap="none">
            <a:spAutoFit/>
          </a:bodyPr>
          <a:lstStyle/>
          <a:p>
            <a:r>
              <a:rPr lang="en-US" dirty="0" smtClean="0">
                <a:solidFill>
                  <a:srgbClr val="065C89"/>
                </a:solidFill>
                <a:latin typeface="Arial" charset="0"/>
              </a:rPr>
              <a:t>Variant </a:t>
            </a:r>
            <a:r>
              <a:rPr lang="en-US" dirty="0">
                <a:solidFill>
                  <a:srgbClr val="065C89"/>
                </a:solidFill>
                <a:latin typeface="Arial" charset="0"/>
              </a:rPr>
              <a:t>Calling Workflow</a:t>
            </a:r>
            <a:endParaRPr lang="en-US" b="0" i="0" dirty="0">
              <a:solidFill>
                <a:srgbClr val="065C89"/>
              </a:solidFill>
              <a:effectLst/>
              <a:latin typeface="Arial" charset="0"/>
            </a:endParaRPr>
          </a:p>
        </p:txBody>
      </p:sp>
      <p:pic>
        <p:nvPicPr>
          <p:cNvPr id="9" name="Picture 8"/>
          <p:cNvPicPr>
            <a:picLocks noChangeAspect="1"/>
          </p:cNvPicPr>
          <p:nvPr/>
        </p:nvPicPr>
        <p:blipFill>
          <a:blip r:embed="rId6"/>
          <a:stretch>
            <a:fillRect/>
          </a:stretch>
        </p:blipFill>
        <p:spPr>
          <a:xfrm>
            <a:off x="6667030" y="2008538"/>
            <a:ext cx="1417295" cy="1207215"/>
          </a:xfrm>
          <a:prstGeom prst="rect">
            <a:avLst/>
          </a:prstGeom>
        </p:spPr>
      </p:pic>
      <p:sp>
        <p:nvSpPr>
          <p:cNvPr id="11" name="Content Placeholder 3"/>
          <p:cNvSpPr txBox="1">
            <a:spLocks/>
          </p:cNvSpPr>
          <p:nvPr/>
        </p:nvSpPr>
        <p:spPr>
          <a:xfrm>
            <a:off x="405880" y="1052736"/>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http://cyverseuk.org/applications/by-earlham-institute/retrieve-brassica-phenotypes/</a:t>
            </a:r>
            <a:endParaRPr lang="en-US" dirty="0"/>
          </a:p>
        </p:txBody>
      </p:sp>
      <p:cxnSp>
        <p:nvCxnSpPr>
          <p:cNvPr id="13" name="Straight Arrow Connector 12"/>
          <p:cNvCxnSpPr/>
          <p:nvPr/>
        </p:nvCxnSpPr>
        <p:spPr>
          <a:xfrm>
            <a:off x="5673367" y="3402419"/>
            <a:ext cx="432048" cy="4790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366295" y="4417696"/>
            <a:ext cx="584448" cy="357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079084" y="3481105"/>
            <a:ext cx="3064916" cy="1565542"/>
            <a:chOff x="6564475" y="3124401"/>
            <a:chExt cx="3064916" cy="1565542"/>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7828" y="3421872"/>
              <a:ext cx="2801563" cy="857309"/>
            </a:xfrm>
            <a:prstGeom prst="rect">
              <a:avLst/>
            </a:prstGeom>
          </p:spPr>
        </p:pic>
        <p:sp>
          <p:nvSpPr>
            <p:cNvPr id="17" name="TextBox 16"/>
            <p:cNvSpPr txBox="1"/>
            <p:nvPr/>
          </p:nvSpPr>
          <p:spPr>
            <a:xfrm rot="16200000">
              <a:off x="6041982" y="3646894"/>
              <a:ext cx="1368152" cy="323165"/>
            </a:xfrm>
            <a:prstGeom prst="rect">
              <a:avLst/>
            </a:prstGeom>
            <a:noFill/>
          </p:spPr>
          <p:txBody>
            <a:bodyPr wrap="square" rtlCol="0">
              <a:spAutoFit/>
            </a:bodyPr>
            <a:lstStyle/>
            <a:p>
              <a:r>
                <a:rPr lang="en-US" sz="1500" dirty="0" smtClean="0"/>
                <a:t>-log 10P</a:t>
              </a:r>
              <a:endParaRPr lang="en-US" sz="1500" dirty="0"/>
            </a:p>
          </p:txBody>
        </p:sp>
        <p:sp>
          <p:nvSpPr>
            <p:cNvPr id="18" name="TextBox 17"/>
            <p:cNvSpPr txBox="1"/>
            <p:nvPr/>
          </p:nvSpPr>
          <p:spPr>
            <a:xfrm>
              <a:off x="6757670" y="4366778"/>
              <a:ext cx="2004549" cy="323165"/>
            </a:xfrm>
            <a:prstGeom prst="rect">
              <a:avLst/>
            </a:prstGeom>
            <a:noFill/>
          </p:spPr>
          <p:txBody>
            <a:bodyPr wrap="square" rtlCol="0">
              <a:spAutoFit/>
            </a:bodyPr>
            <a:lstStyle/>
            <a:p>
              <a:r>
                <a:rPr lang="en-US" sz="1500" dirty="0" smtClean="0"/>
                <a:t>Location on Sequence</a:t>
              </a:r>
              <a:endParaRPr lang="en-US" sz="1500" dirty="0"/>
            </a:p>
          </p:txBody>
        </p:sp>
      </p:grpSp>
      <p:cxnSp>
        <p:nvCxnSpPr>
          <p:cNvPr id="20" name="Straight Arrow Connector 19"/>
          <p:cNvCxnSpPr/>
          <p:nvPr/>
        </p:nvCxnSpPr>
        <p:spPr>
          <a:xfrm>
            <a:off x="1138980" y="2551372"/>
            <a:ext cx="128971" cy="6643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314549" y="3481104"/>
            <a:ext cx="349878" cy="2762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316732" y="4120995"/>
            <a:ext cx="347695" cy="2967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17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32" y="517540"/>
            <a:ext cx="8352928" cy="1143000"/>
          </a:xfrm>
        </p:spPr>
        <p:txBody>
          <a:bodyPr/>
          <a:lstStyle/>
          <a:p>
            <a:r>
              <a:rPr lang="en-US" dirty="0" smtClean="0"/>
              <a:t>In-house on the fly </a:t>
            </a:r>
            <a:r>
              <a:rPr lang="en-US" dirty="0"/>
              <a:t>a</a:t>
            </a:r>
            <a:r>
              <a:rPr lang="en-US" dirty="0" smtClean="0"/>
              <a:t>ssociation analysis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3" y="1200381"/>
            <a:ext cx="4248472" cy="1213849"/>
          </a:xfrm>
          <a:prstGeom prst="rect">
            <a:avLst/>
          </a:prstGeom>
          <a:ln w="28575">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636912"/>
            <a:ext cx="4674745" cy="2786500"/>
          </a:xfrm>
          <a:prstGeom prst="rect">
            <a:avLst/>
          </a:prstGeom>
        </p:spPr>
      </p:pic>
      <p:cxnSp>
        <p:nvCxnSpPr>
          <p:cNvPr id="10" name="Straight Arrow Connector 9"/>
          <p:cNvCxnSpPr/>
          <p:nvPr/>
        </p:nvCxnSpPr>
        <p:spPr>
          <a:xfrm>
            <a:off x="2699792" y="2132856"/>
            <a:ext cx="3672408" cy="223224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
          <p:cNvSpPr>
            <a:spLocks noGrp="1"/>
          </p:cNvSpPr>
          <p:nvPr>
            <p:ph idx="1"/>
          </p:nvPr>
        </p:nvSpPr>
        <p:spPr>
          <a:xfrm>
            <a:off x="246719" y="2559471"/>
            <a:ext cx="3389177" cy="4311352"/>
          </a:xfrm>
        </p:spPr>
        <p:txBody>
          <a:bodyPr/>
          <a:lstStyle/>
          <a:p>
            <a:pPr marL="0" indent="0">
              <a:buNone/>
            </a:pPr>
            <a:r>
              <a:rPr lang="en-US" dirty="0" smtClean="0"/>
              <a:t>GWAS analysis in R/JavaScript </a:t>
            </a:r>
            <a:endParaRPr lang="en-US" dirty="0"/>
          </a:p>
          <a:p>
            <a:pPr marL="0" indent="0">
              <a:buNone/>
            </a:pPr>
            <a:r>
              <a:rPr lang="en-US" dirty="0" smtClean="0"/>
              <a:t>Based on GWASSER R package (Ben Ward, Matt Clark</a:t>
            </a:r>
            <a:r>
              <a:rPr lang="en-US" dirty="0" smtClean="0"/>
              <a:t>)</a:t>
            </a:r>
          </a:p>
          <a:p>
            <a:pPr marL="0" indent="0">
              <a:buNone/>
            </a:pPr>
            <a:endParaRPr lang="en-US" dirty="0"/>
          </a:p>
          <a:p>
            <a:pPr marL="285750" indent="-285750">
              <a:buFont typeface="Arial" charset="0"/>
              <a:buChar char="•"/>
            </a:pPr>
            <a:r>
              <a:rPr lang="en-US" dirty="0"/>
              <a:t>Upload genotype data in VCF or CSV format</a:t>
            </a:r>
          </a:p>
          <a:p>
            <a:pPr marL="285750" indent="-285750">
              <a:buFont typeface="Arial" charset="0"/>
              <a:buChar char="•"/>
            </a:pPr>
            <a:r>
              <a:rPr lang="en-US" dirty="0"/>
              <a:t>Results of analysis saved in user panel and </a:t>
            </a:r>
            <a:r>
              <a:rPr lang="en-US" b="1" dirty="0"/>
              <a:t>stays private </a:t>
            </a:r>
            <a:r>
              <a:rPr lang="en-US" dirty="0"/>
              <a:t>at all times</a:t>
            </a:r>
          </a:p>
          <a:p>
            <a:pPr marL="285750" indent="-285750">
              <a:buFont typeface="Arial" charset="0"/>
              <a:buChar char="•"/>
            </a:pPr>
            <a:r>
              <a:rPr lang="en-US" dirty="0"/>
              <a:t>Spreadsheet download</a:t>
            </a:r>
          </a:p>
          <a:p>
            <a:pPr marL="285750" indent="-285750">
              <a:buFont typeface="Arial" charset="0"/>
              <a:buChar char="•"/>
            </a:pPr>
            <a:r>
              <a:rPr lang="en-US" dirty="0"/>
              <a:t>Manhattan plot</a:t>
            </a:r>
          </a:p>
          <a:p>
            <a:pPr marL="0" indent="0">
              <a:buNone/>
            </a:pPr>
            <a:endParaRPr lang="en-US" dirty="0" smtClean="0"/>
          </a:p>
        </p:txBody>
      </p:sp>
    </p:spTree>
    <p:extLst>
      <p:ext uri="{BB962C8B-B14F-4D97-AF65-F5344CB8AC3E}">
        <p14:creationId xmlns:p14="http://schemas.microsoft.com/office/powerpoint/2010/main" val="40821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4391</TotalTime>
  <Words>1496</Words>
  <Application>Microsoft Macintosh PowerPoint</Application>
  <PresentationFormat>On-screen Show (4:3)</PresentationFormat>
  <Paragraphs>240</Paragraphs>
  <Slides>26</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Calibri</vt:lpstr>
      <vt:lpstr>Mangal</vt:lpstr>
      <vt:lpstr>Noto Serif</vt:lpstr>
      <vt:lpstr>Roboto</vt:lpstr>
      <vt:lpstr>Wingdings</vt:lpstr>
      <vt:lpstr>Arial</vt:lpstr>
      <vt:lpstr>Office Theme</vt:lpstr>
      <vt:lpstr>1_Office Theme</vt:lpstr>
      <vt:lpstr>Data upload to the  Brassica Information Portal</vt:lpstr>
      <vt:lpstr>Workshop plan</vt:lpstr>
      <vt:lpstr> BIP integration with other resources</vt:lpstr>
      <vt:lpstr>The Brassica Information Portal in the Research Cycle</vt:lpstr>
      <vt:lpstr>                            in the media</vt:lpstr>
      <vt:lpstr>Standardisation and integration efforts</vt:lpstr>
      <vt:lpstr>BIP integration with CyVerse</vt:lpstr>
      <vt:lpstr>BIP integration with CyVerse</vt:lpstr>
      <vt:lpstr>In-house on the fly association analysis</vt:lpstr>
      <vt:lpstr>PowerPoint Presentation</vt:lpstr>
      <vt:lpstr>PowerPoint Presentation</vt:lpstr>
      <vt:lpstr>PowerPoint Presentation</vt:lpstr>
      <vt:lpstr>PowerPoint Presentation</vt:lpstr>
      <vt:lpstr> Data upload to BIP</vt:lpstr>
      <vt:lpstr>PowerPoint Presentation</vt:lpstr>
      <vt:lpstr> Different ways to communicate with the BIP</vt:lpstr>
      <vt:lpstr>Access to workshop material</vt:lpstr>
      <vt:lpstr>Population Submission  </vt:lpstr>
      <vt:lpstr>Population submission</vt:lpstr>
      <vt:lpstr>Break</vt:lpstr>
      <vt:lpstr>Triat data submission </vt:lpstr>
      <vt:lpstr>Trial data submission</vt:lpstr>
      <vt:lpstr>Parallel sessions</vt:lpstr>
      <vt:lpstr>PowerPoint Presentation</vt:lpstr>
      <vt:lpstr>PowerPoint Presentation</vt:lpstr>
      <vt:lpstr>PowerPoint Presentation</vt:lpstr>
    </vt:vector>
  </TitlesOfParts>
  <Company>Microsoft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Wiktor Jurkowski (EI)</cp:lastModifiedBy>
  <cp:revision>138</cp:revision>
  <dcterms:created xsi:type="dcterms:W3CDTF">2016-07-14T08:49:53Z</dcterms:created>
  <dcterms:modified xsi:type="dcterms:W3CDTF">2017-06-14T21:30:15Z</dcterms:modified>
</cp:coreProperties>
</file>